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3.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4.xml" ContentType="application/vnd.openxmlformats-officedocument.presentationml.notesSlide+xml"/>
  <Override PartName="/ppt/tags/tag22.xml" ContentType="application/vnd.openxmlformats-officedocument.presentationml.tags+xml"/>
  <Override PartName="/ppt/notesSlides/notesSlide5.xml" ContentType="application/vnd.openxmlformats-officedocument.presentationml.notesSlide+xml"/>
  <Override PartName="/ppt/tags/tag23.xml" ContentType="application/vnd.openxmlformats-officedocument.presentationml.tags+xml"/>
  <Override PartName="/ppt/notesSlides/notesSlide6.xml" ContentType="application/vnd.openxmlformats-officedocument.presentationml.notesSlide+xml"/>
  <Override PartName="/ppt/tags/tag24.xml" ContentType="application/vnd.openxmlformats-officedocument.presentationml.tags+xml"/>
  <Override PartName="/ppt/notesSlides/notesSlide7.xml" ContentType="application/vnd.openxmlformats-officedocument.presentationml.notesSlide+xml"/>
  <Override PartName="/ppt/tags/tag25.xml" ContentType="application/vnd.openxmlformats-officedocument.presentationml.tags+xml"/>
  <Override PartName="/ppt/notesSlides/notesSlide8.xml" ContentType="application/vnd.openxmlformats-officedocument.presentationml.notesSlide+xml"/>
  <Override PartName="/ppt/tags/tag26.xml" ContentType="application/vnd.openxmlformats-officedocument.presentationml.tags+xml"/>
  <Override PartName="/ppt/notesSlides/notesSlide9.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10.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7" r:id="rId2"/>
    <p:sldId id="285" r:id="rId3"/>
    <p:sldId id="287" r:id="rId4"/>
    <p:sldId id="338" r:id="rId5"/>
    <p:sldId id="340" r:id="rId6"/>
    <p:sldId id="341" r:id="rId7"/>
    <p:sldId id="319" r:id="rId8"/>
    <p:sldId id="320" r:id="rId9"/>
    <p:sldId id="321" r:id="rId10"/>
    <p:sldId id="322" r:id="rId11"/>
    <p:sldId id="258" r:id="rId12"/>
    <p:sldId id="274" r:id="rId13"/>
    <p:sldId id="275" r:id="rId14"/>
    <p:sldId id="276" r:id="rId15"/>
    <p:sldId id="277" r:id="rId16"/>
    <p:sldId id="279" r:id="rId17"/>
    <p:sldId id="327" r:id="rId18"/>
    <p:sldId id="280" r:id="rId19"/>
    <p:sldId id="330" r:id="rId20"/>
    <p:sldId id="329" r:id="rId21"/>
    <p:sldId id="328" r:id="rId22"/>
    <p:sldId id="331" r:id="rId23"/>
    <p:sldId id="332" r:id="rId24"/>
    <p:sldId id="333" r:id="rId25"/>
    <p:sldId id="334" r:id="rId26"/>
    <p:sldId id="335" r:id="rId27"/>
    <p:sldId id="336" r:id="rId28"/>
    <p:sldId id="323" r:id="rId29"/>
    <p:sldId id="324" r:id="rId30"/>
    <p:sldId id="325" r:id="rId31"/>
    <p:sldId id="326" r:id="rId32"/>
    <p:sldId id="337" r:id="rId33"/>
    <p:sldId id="317" r:id="rId34"/>
    <p:sldId id="266" r:id="rId35"/>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0" d="100"/>
          <a:sy n="80" d="100"/>
        </p:scale>
        <p:origin x="-84" y="-61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2019/1/9</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3491328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535F5C-9E76-47D9-A386-ECF287DF34D6}"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535F5C-9E76-47D9-A386-ECF287DF34D6}" type="slidenum">
              <a:rPr lang="zh-CN" altLang="en-US" smtClean="0"/>
              <a:t>18</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535F5C-9E76-47D9-A386-ECF287DF34D6}" type="slidenum">
              <a:rPr lang="zh-CN" altLang="en-US" smtClean="0"/>
              <a:t>34</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17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317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幼圆" panose="02010509060101010101" pitchFamily="49" charset="-122"/>
              </a:defRPr>
            </a:lvl1pPr>
            <a:lvl2pPr marL="742950" indent="-285750">
              <a:defRPr>
                <a:solidFill>
                  <a:schemeClr val="tx1"/>
                </a:solidFill>
                <a:latin typeface="Arial" panose="020B0604020202020204" pitchFamily="34" charset="0"/>
                <a:ea typeface="幼圆" panose="02010509060101010101" pitchFamily="49" charset="-122"/>
              </a:defRPr>
            </a:lvl2pPr>
            <a:lvl3pPr marL="1143000" indent="-228600">
              <a:defRPr>
                <a:solidFill>
                  <a:schemeClr val="tx1"/>
                </a:solidFill>
                <a:latin typeface="Arial" panose="020B0604020202020204" pitchFamily="34" charset="0"/>
                <a:ea typeface="幼圆" panose="02010509060101010101" pitchFamily="49" charset="-122"/>
              </a:defRPr>
            </a:lvl3pPr>
            <a:lvl4pPr marL="1600200" indent="-228600">
              <a:defRPr>
                <a:solidFill>
                  <a:schemeClr val="tx1"/>
                </a:solidFill>
                <a:latin typeface="Arial" panose="020B0604020202020204" pitchFamily="34" charset="0"/>
                <a:ea typeface="幼圆" panose="02010509060101010101" pitchFamily="49" charset="-122"/>
              </a:defRPr>
            </a:lvl4pPr>
            <a:lvl5pPr marL="2057400" indent="-228600">
              <a:defRPr>
                <a:solidFill>
                  <a:schemeClr val="tx1"/>
                </a:solidFill>
                <a:latin typeface="Arial" panose="020B0604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幼圆" panose="02010509060101010101" pitchFamily="49" charset="-122"/>
              </a:defRPr>
            </a:lvl9pPr>
          </a:lstStyle>
          <a:p>
            <a:pPr fontAlgn="base">
              <a:spcBef>
                <a:spcPct val="0"/>
              </a:spcBef>
              <a:spcAft>
                <a:spcPct val="0"/>
              </a:spcAft>
            </a:pPr>
            <a:fld id="{72B82E0F-AC4B-433B-8132-288156B6382E}" type="slidenum">
              <a:rPr lang="zh-CN" altLang="en-US" smtClean="0"/>
              <a:t>2</a:t>
            </a:fld>
            <a:endParaRPr lang="en-US" altLang="zh-CN"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535F5C-9E76-47D9-A386-ECF287DF34D6}"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535F5C-9E76-47D9-A386-ECF287DF34D6}" type="slidenum">
              <a:rPr lang="zh-CN" altLang="en-US" smtClean="0"/>
              <a:t>11</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535F5C-9E76-47D9-A386-ECF287DF34D6}" type="slidenum">
              <a:rPr lang="zh-CN" altLang="en-US" smtClean="0"/>
              <a:t>12</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535F5C-9E76-47D9-A386-ECF287DF34D6}" type="slidenum">
              <a:rPr lang="zh-CN" altLang="en-US" smtClean="0"/>
              <a:t>13</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535F5C-9E76-47D9-A386-ECF287DF34D6}" type="slidenum">
              <a:rPr lang="zh-CN" altLang="en-US" smtClean="0"/>
              <a:t>14</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535F5C-9E76-47D9-A386-ECF287DF34D6}" type="slidenum">
              <a:rPr lang="zh-CN" altLang="en-US" smtClean="0"/>
              <a:t>15</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535F5C-9E76-47D9-A386-ECF287DF34D6}" type="slidenum">
              <a:rPr lang="zh-CN" altLang="en-US" smtClean="0"/>
              <a:t>16</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t="5619" b="12273"/>
          <a:stretch>
            <a:fillRect/>
          </a:stretch>
        </p:blipFill>
        <p:spPr>
          <a:xfrm>
            <a:off x="0" y="0"/>
            <a:ext cx="12184895" cy="6858000"/>
          </a:xfrm>
          <a:prstGeom prst="rect">
            <a:avLst/>
          </a:prstGeom>
        </p:spPr>
      </p:pic>
      <p:sp>
        <p:nvSpPr>
          <p:cNvPr id="2" name="Title 1"/>
          <p:cNvSpPr>
            <a:spLocks noGrp="1"/>
          </p:cNvSpPr>
          <p:nvPr>
            <p:ph type="ctrTitle"/>
          </p:nvPr>
        </p:nvSpPr>
        <p:spPr>
          <a:xfrm>
            <a:off x="771294" y="892097"/>
            <a:ext cx="7315200" cy="1324324"/>
          </a:xfrm>
        </p:spPr>
        <p:txBody>
          <a:bodyPr anchor="b">
            <a:normAutofit/>
          </a:bodyPr>
          <a:lstStyle>
            <a:lvl1pPr algn="l">
              <a:defRPr sz="3000">
                <a:solidFill>
                  <a:schemeClr val="accent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771294" y="2308496"/>
            <a:ext cx="7315200" cy="903055"/>
          </a:xfrm>
        </p:spPr>
        <p:txBody>
          <a:bodyPr anchor="ctr">
            <a:normAutofit/>
          </a:bodyPr>
          <a:lstStyle>
            <a:lvl1pPr marL="0" indent="0" algn="l">
              <a:buNone/>
              <a:defRPr sz="1800">
                <a:solidFill>
                  <a:schemeClr val="accent5">
                    <a:lumMod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A91FE0EC-D685-4A79-8E0A-6A63BB69FEF1}" type="datetimeFigureOut">
              <a:rPr lang="zh-CN" altLang="en-US" smtClean="0"/>
              <a:t>2019/1/9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50F531D-2246-4A9B-B77D-4AB7A6FB01AE}"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内容占位符 2"/>
          <p:cNvSpPr>
            <a:spLocks noGrp="1"/>
          </p:cNvSpPr>
          <p:nvPr>
            <p:ph idx="1"/>
          </p:nvPr>
        </p:nvSpPr>
        <p:spPr>
          <a:xfrm>
            <a:off x="837600" y="889000"/>
            <a:ext cx="10516800" cy="5330075"/>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6EF2F5ED-D19D-4097-92A9-D6092B3D6E68}" type="datetimeFigureOut">
              <a:rPr lang="zh-CN" altLang="en-US" smtClean="0"/>
              <a:t>2019/1/9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AAEAA2-D029-4D23-B6D5-DE004B8B3ED2}"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A91FE0EC-D685-4A79-8E0A-6A63BB69FEF1}" type="datetimeFigureOut">
              <a:rPr lang="zh-CN" altLang="en-US" smtClean="0"/>
              <a:t>2019/1/9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50F531D-2246-4A9B-B77D-4AB7A6FB01AE}"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节标题">
    <p:spTree>
      <p:nvGrpSpPr>
        <p:cNvPr id="1" name=""/>
        <p:cNvGrpSpPr/>
        <p:nvPr/>
      </p:nvGrpSpPr>
      <p:grpSpPr>
        <a:xfrm>
          <a:off x="0" y="0"/>
          <a:ext cx="0" cy="0"/>
          <a:chOff x="0" y="0"/>
          <a:chExt cx="0" cy="0"/>
        </a:xfrm>
      </p:grpSpPr>
      <p:sp>
        <p:nvSpPr>
          <p:cNvPr id="2" name="KSO_ST1"/>
          <p:cNvSpPr>
            <a:spLocks noGrp="1"/>
          </p:cNvSpPr>
          <p:nvPr>
            <p:ph type="title" hasCustomPrompt="1"/>
          </p:nvPr>
        </p:nvSpPr>
        <p:spPr>
          <a:xfrm>
            <a:off x="4280087" y="3243600"/>
            <a:ext cx="6681600" cy="626400"/>
          </a:xfrm>
        </p:spPr>
        <p:txBody>
          <a:bodyPr lIns="36000" tIns="0" rIns="0" bIns="0" anchor="ctr" anchorCtr="0">
            <a:normAutofit/>
          </a:bodyPr>
          <a:lstStyle>
            <a:lvl1pPr algn="l">
              <a:defRPr sz="3200">
                <a:solidFill>
                  <a:schemeClr val="accent5">
                    <a:lumMod val="75000"/>
                  </a:schemeClr>
                </a:solidFill>
                <a:effectLst/>
              </a:defRPr>
            </a:lvl1pPr>
          </a:lstStyle>
          <a:p>
            <a:r>
              <a:rPr lang="zh-CN" altLang="en-US" dirty="0" smtClean="0"/>
              <a:t>此处添加您的标题</a:t>
            </a:r>
            <a:endParaRPr lang="en-US" dirty="0"/>
          </a:p>
        </p:txBody>
      </p:sp>
      <p:cxnSp>
        <p:nvCxnSpPr>
          <p:cNvPr id="4" name="MH_Others_1"/>
          <p:cNvCxnSpPr/>
          <p:nvPr>
            <p:custDataLst>
              <p:tags r:id="rId1"/>
            </p:custDataLst>
          </p:nvPr>
        </p:nvCxnSpPr>
        <p:spPr>
          <a:xfrm>
            <a:off x="3755887" y="3559175"/>
            <a:ext cx="287867" cy="0"/>
          </a:xfrm>
          <a:prstGeom prst="line">
            <a:avLst/>
          </a:prstGeom>
          <a:ln>
            <a:solidFill>
              <a:schemeClr val="accent5">
                <a:lumMod val="90000"/>
              </a:schemeClr>
            </a:solidFill>
            <a:tailEnd type="oval" w="med" len="med"/>
          </a:ln>
        </p:spPr>
        <p:style>
          <a:lnRef idx="1">
            <a:schemeClr val="accent1"/>
          </a:lnRef>
          <a:fillRef idx="0">
            <a:schemeClr val="accent1"/>
          </a:fillRef>
          <a:effectRef idx="0">
            <a:schemeClr val="accent1"/>
          </a:effectRef>
          <a:fontRef idx="minor">
            <a:schemeClr val="tx1"/>
          </a:fontRef>
        </p:style>
      </p:cxnSp>
      <p:sp>
        <p:nvSpPr>
          <p:cNvPr id="7" name="日期占位符 6"/>
          <p:cNvSpPr>
            <a:spLocks noGrp="1"/>
          </p:cNvSpPr>
          <p:nvPr>
            <p:ph type="dt" sz="half" idx="10"/>
          </p:nvPr>
        </p:nvSpPr>
        <p:spPr/>
        <p:txBody>
          <a:bodyPr/>
          <a:lstStyle/>
          <a:p>
            <a:fld id="{A91FE0EC-D685-4A79-8E0A-6A63BB69FEF1}" type="datetimeFigureOut">
              <a:rPr lang="zh-CN" altLang="en-US" smtClean="0"/>
              <a:t>2019/1/9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50F531D-2246-4A9B-B77D-4AB7A6FB01A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171575"/>
            <a:ext cx="5181600" cy="49196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172200" y="1171575"/>
            <a:ext cx="5181600" cy="49196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A91FE0EC-D685-4A79-8E0A-6A63BB69FEF1}" type="datetimeFigureOut">
              <a:rPr lang="zh-CN" altLang="en-US" smtClean="0"/>
              <a:t>2019/1/9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50F531D-2246-4A9B-B77D-4AB7A6FB01A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8200" y="257175"/>
            <a:ext cx="10515600" cy="542925"/>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195388"/>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839788" y="2019300"/>
            <a:ext cx="5157787" cy="398145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172200" y="1195388"/>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172200" y="2019300"/>
            <a:ext cx="5183188" cy="398145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A91FE0EC-D685-4A79-8E0A-6A63BB69FEF1}" type="datetimeFigureOut">
              <a:rPr lang="zh-CN" altLang="en-US" smtClean="0"/>
              <a:t>2019/1/9</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D50F531D-2246-4A9B-B77D-4AB7A6FB01A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35502" y="2278779"/>
            <a:ext cx="7120996" cy="1632821"/>
          </a:xfrm>
        </p:spPr>
        <p:txBody>
          <a:bodyPr>
            <a:noAutofit/>
          </a:bodyPr>
          <a:lstStyle>
            <a:lvl1pPr algn="ctr">
              <a:defRPr sz="6200" b="0">
                <a:solidFill>
                  <a:schemeClr val="accent5">
                    <a:lumMod val="50000"/>
                  </a:schemeClr>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A91FE0EC-D685-4A79-8E0A-6A63BB69FEF1}" type="datetimeFigureOut">
              <a:rPr lang="zh-CN" altLang="en-US" smtClean="0"/>
              <a:t>2019/1/9</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D50F531D-2246-4A9B-B77D-4AB7A6FB01AE}" type="slidenum">
              <a:rPr lang="zh-CN" altLang="en-US" smtClean="0"/>
              <a:t>‹#›</a:t>
            </a:fld>
            <a:endParaRPr lang="zh-CN" altLang="en-US"/>
          </a:p>
        </p:txBody>
      </p:sp>
      <p:sp>
        <p:nvSpPr>
          <p:cNvPr id="6" name="圆角矩形 5"/>
          <p:cNvSpPr/>
          <p:nvPr/>
        </p:nvSpPr>
        <p:spPr>
          <a:xfrm>
            <a:off x="3064933" y="3854450"/>
            <a:ext cx="6096000" cy="369888"/>
          </a:xfrm>
          <a:prstGeom prst="roundRect">
            <a:avLst>
              <a:gd name="adj" fmla="val 50000"/>
            </a:avLst>
          </a:prstGeom>
          <a:solidFill>
            <a:schemeClr val="accent5">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ltLang="zh-CN" sz="2000" dirty="0">
              <a:solidFill>
                <a:schemeClr val="accent2"/>
              </a:solidFill>
              <a:ea typeface="黑体" panose="02010609060101010101" pitchFamily="49" charset="-122"/>
              <a:cs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1FE0EC-D685-4A79-8E0A-6A63BB69FEF1}" type="datetimeFigureOut">
              <a:rPr lang="zh-CN" altLang="en-US" smtClean="0"/>
              <a:t>2019/1/9</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D50F531D-2246-4A9B-B77D-4AB7A6FB01AE}" type="slidenum">
              <a:rPr lang="zh-CN" altLang="en-US" smtClean="0"/>
              <a:t>‹#›</a:t>
            </a:fld>
            <a:endParaRPr lang="zh-CN" altLang="en-US"/>
          </a:p>
        </p:txBody>
      </p:sp>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428" t="1650"/>
          <a:stretch>
            <a:fillRect/>
          </a:stretch>
        </p:blipFill>
        <p:spPr>
          <a:xfrm>
            <a:off x="0" y="0"/>
            <a:ext cx="12186336" cy="6862428"/>
          </a:xfrm>
          <a:prstGeom prst="rect">
            <a:avLst/>
          </a:prstGeom>
        </p:spPr>
      </p:pic>
      <p:sp>
        <p:nvSpPr>
          <p:cNvPr id="6" name="矩形 5"/>
          <p:cNvSpPr/>
          <p:nvPr/>
        </p:nvSpPr>
        <p:spPr>
          <a:xfrm>
            <a:off x="0" y="0"/>
            <a:ext cx="12201728" cy="685800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a typeface="黑体" panose="02010609060101010101" pitchFamily="49" charset="-122"/>
            </a:endParaRPr>
          </a:p>
        </p:txBody>
      </p:sp>
      <p:sp>
        <p:nvSpPr>
          <p:cNvPr id="7" name="矩形 6"/>
          <p:cNvSpPr/>
          <p:nvPr/>
        </p:nvSpPr>
        <p:spPr>
          <a:xfrm>
            <a:off x="0" y="253130"/>
            <a:ext cx="12192000" cy="576673"/>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a typeface="黑体" panose="02010609060101010101" pitchFamily="49" charset="-122"/>
            </a:endParaRPr>
          </a:p>
        </p:txBody>
      </p:sp>
      <p:sp>
        <p:nvSpPr>
          <p:cNvPr id="8" name="矩形 9"/>
          <p:cNvSpPr/>
          <p:nvPr/>
        </p:nvSpPr>
        <p:spPr>
          <a:xfrm>
            <a:off x="0" y="124985"/>
            <a:ext cx="6576053" cy="497146"/>
          </a:xfrm>
          <a:custGeom>
            <a:avLst/>
            <a:gdLst>
              <a:gd name="connsiteX0" fmla="*/ 0 w 4932040"/>
              <a:gd name="connsiteY0" fmla="*/ 0 h 497146"/>
              <a:gd name="connsiteX1" fmla="*/ 4932040 w 4932040"/>
              <a:gd name="connsiteY1" fmla="*/ 0 h 497146"/>
              <a:gd name="connsiteX2" fmla="*/ 4932040 w 4932040"/>
              <a:gd name="connsiteY2" fmla="*/ 497146 h 497146"/>
              <a:gd name="connsiteX3" fmla="*/ 0 w 4932040"/>
              <a:gd name="connsiteY3" fmla="*/ 497146 h 497146"/>
              <a:gd name="connsiteX4" fmla="*/ 0 w 4932040"/>
              <a:gd name="connsiteY4" fmla="*/ 0 h 497146"/>
              <a:gd name="connsiteX0-1" fmla="*/ 0 w 4932040"/>
              <a:gd name="connsiteY0-2" fmla="*/ 0 h 497146"/>
              <a:gd name="connsiteX1-3" fmla="*/ 4544113 w 4932040"/>
              <a:gd name="connsiteY1-4" fmla="*/ 0 h 497146"/>
              <a:gd name="connsiteX2-5" fmla="*/ 4932040 w 4932040"/>
              <a:gd name="connsiteY2-6" fmla="*/ 497146 h 497146"/>
              <a:gd name="connsiteX3-7" fmla="*/ 0 w 4932040"/>
              <a:gd name="connsiteY3-8" fmla="*/ 497146 h 497146"/>
              <a:gd name="connsiteX4-9" fmla="*/ 0 w 4932040"/>
              <a:gd name="connsiteY4-10" fmla="*/ 0 h 49714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932040" h="497146">
                <a:moveTo>
                  <a:pt x="0" y="0"/>
                </a:moveTo>
                <a:lnTo>
                  <a:pt x="4544113" y="0"/>
                </a:lnTo>
                <a:lnTo>
                  <a:pt x="4932040" y="497146"/>
                </a:lnTo>
                <a:lnTo>
                  <a:pt x="0" y="497146"/>
                </a:lnTo>
                <a:lnTo>
                  <a:pt x="0" y="0"/>
                </a:lnTo>
                <a:close/>
              </a:path>
            </a:pathLst>
          </a:custGeom>
          <a:solidFill>
            <a:srgbClr val="3C3C3C">
              <a:alpha val="6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a typeface="黑体" panose="02010609060101010101" pitchFamily="49" charset="-122"/>
            </a:endParaRPr>
          </a:p>
        </p:txBody>
      </p:sp>
      <p:cxnSp>
        <p:nvCxnSpPr>
          <p:cNvPr id="9" name="直接连接符 8"/>
          <p:cNvCxnSpPr/>
          <p:nvPr/>
        </p:nvCxnSpPr>
        <p:spPr>
          <a:xfrm>
            <a:off x="0" y="881010"/>
            <a:ext cx="12192000" cy="0"/>
          </a:xfrm>
          <a:prstGeom prst="line">
            <a:avLst/>
          </a:prstGeom>
          <a:ln w="12700">
            <a:solidFill>
              <a:schemeClr val="tx1">
                <a:lumMod val="75000"/>
                <a:lumOff val="2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9728" y="777952"/>
            <a:ext cx="12192000" cy="93191"/>
          </a:xfrm>
          <a:prstGeom prst="rect">
            <a:avLst/>
          </a:prstGeom>
          <a:solidFill>
            <a:srgbClr val="F7F7F7">
              <a:alpha val="3882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a typeface="黑体" panose="02010609060101010101" pitchFamily="49" charset="-122"/>
            </a:endParaRPr>
          </a:p>
        </p:txBody>
      </p:sp>
      <p:cxnSp>
        <p:nvCxnSpPr>
          <p:cNvPr id="11" name="直接箭头连接符 10"/>
          <p:cNvCxnSpPr/>
          <p:nvPr/>
        </p:nvCxnSpPr>
        <p:spPr>
          <a:xfrm>
            <a:off x="0" y="6788110"/>
            <a:ext cx="10224459" cy="0"/>
          </a:xfrm>
          <a:prstGeom prst="straightConnector1">
            <a:avLst/>
          </a:prstGeom>
          <a:ln w="1905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179" y="6733713"/>
            <a:ext cx="12192000" cy="124287"/>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a typeface="黑体" panose="02010609060101010101" pitchFamily="49" charset="-122"/>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8200" y="152400"/>
            <a:ext cx="10515600" cy="701676"/>
          </a:xfrm>
        </p:spPr>
        <p:txBody>
          <a:bodyPr anchor="ctr">
            <a:normAutofit/>
          </a:bodyPr>
          <a:lstStyle>
            <a:lvl1pPr>
              <a:defRPr sz="28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838200" y="998538"/>
            <a:ext cx="10515600" cy="39338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5029200"/>
            <a:ext cx="10514012" cy="1182688"/>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A91FE0EC-D685-4A79-8E0A-6A63BB69FEF1}" type="datetimeFigureOut">
              <a:rPr lang="zh-CN" altLang="en-US" smtClean="0"/>
              <a:t>2019/1/9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50F531D-2246-4A9B-B77D-4AB7A6FB01AE}"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229850" y="742949"/>
            <a:ext cx="1123950" cy="5434013"/>
          </a:xfrm>
        </p:spPr>
        <p:txBody>
          <a:bodyPr vert="eaVert"/>
          <a:lstStyle>
            <a:lvl1pPr>
              <a:defRPr>
                <a:solidFill>
                  <a:schemeClr val="tx1"/>
                </a:solidFill>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742949"/>
            <a:ext cx="9163050" cy="5434013"/>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A91FE0EC-D685-4A79-8E0A-6A63BB69FEF1}" type="datetimeFigureOut">
              <a:rPr lang="zh-CN" altLang="en-US" smtClean="0"/>
              <a:t>2019/1/9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50F531D-2246-4A9B-B77D-4AB7A6FB01A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4">
            <a:extLst>
              <a:ext uri="{28A0092B-C50C-407E-A947-70E740481C1C}">
                <a14:useLocalDpi xmlns:a14="http://schemas.microsoft.com/office/drawing/2010/main" val="0"/>
              </a:ext>
            </a:extLst>
          </a:blip>
          <a:srcRect l="428" t="1650"/>
          <a:stretch>
            <a:fillRect/>
          </a:stretch>
        </p:blipFill>
        <p:spPr>
          <a:xfrm>
            <a:off x="0" y="-1"/>
            <a:ext cx="12192000" cy="6858001"/>
          </a:xfrm>
          <a:prstGeom prst="rect">
            <a:avLst/>
          </a:prstGeom>
        </p:spPr>
      </p:pic>
      <p:sp>
        <p:nvSpPr>
          <p:cNvPr id="10" name="矩形 9"/>
          <p:cNvSpPr/>
          <p:nvPr/>
        </p:nvSpPr>
        <p:spPr>
          <a:xfrm>
            <a:off x="-4634" y="41491"/>
            <a:ext cx="12192000" cy="685800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a typeface="黑体" panose="02010609060101010101" pitchFamily="49" charset="-122"/>
            </a:endParaRP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1FE0EC-D685-4A79-8E0A-6A63BB69FEF1}" type="datetimeFigureOut">
              <a:rPr lang="zh-CN" altLang="en-US" smtClean="0"/>
              <a:t>2019/1/9</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0F531D-2246-4A9B-B77D-4AB7A6FB01AE}" type="slidenum">
              <a:rPr lang="zh-CN" altLang="en-US" smtClean="0"/>
              <a:t>‹#›</a:t>
            </a:fld>
            <a:endParaRPr lang="zh-CN" altLang="en-US"/>
          </a:p>
        </p:txBody>
      </p:sp>
      <p:sp>
        <p:nvSpPr>
          <p:cNvPr id="9" name="矩形 8"/>
          <p:cNvSpPr/>
          <p:nvPr/>
        </p:nvSpPr>
        <p:spPr>
          <a:xfrm>
            <a:off x="-4634" y="6733712"/>
            <a:ext cx="12196634" cy="165779"/>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a typeface="黑体" panose="02010609060101010101" pitchFamily="49" charset="-122"/>
            </a:endParaRPr>
          </a:p>
        </p:txBody>
      </p:sp>
      <p:sp>
        <p:nvSpPr>
          <p:cNvPr id="3" name="Text Placeholder 2"/>
          <p:cNvSpPr>
            <a:spLocks noGrp="1"/>
          </p:cNvSpPr>
          <p:nvPr>
            <p:ph type="body" idx="1"/>
            <p:custDataLst>
              <p:tags r:id="rId12"/>
            </p:custDataLst>
          </p:nvPr>
        </p:nvSpPr>
        <p:spPr>
          <a:xfrm>
            <a:off x="838200" y="1008879"/>
            <a:ext cx="10515600" cy="5168084"/>
          </a:xfrm>
          <a:prstGeom prst="rect">
            <a:avLst/>
          </a:prstGeom>
        </p:spPr>
        <p:txBody>
          <a:bodyPr vert="horz" lIns="91440" tIns="45720" rIns="91440" bIns="45720" rtlCol="0">
            <a:normAutofit/>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en-US" dirty="0"/>
          </a:p>
        </p:txBody>
      </p:sp>
      <p:sp>
        <p:nvSpPr>
          <p:cNvPr id="12" name="矩形 9"/>
          <p:cNvSpPr/>
          <p:nvPr/>
        </p:nvSpPr>
        <p:spPr>
          <a:xfrm>
            <a:off x="0" y="201185"/>
            <a:ext cx="4932040" cy="648000"/>
          </a:xfrm>
          <a:custGeom>
            <a:avLst/>
            <a:gdLst>
              <a:gd name="connsiteX0" fmla="*/ 0 w 4932040"/>
              <a:gd name="connsiteY0" fmla="*/ 0 h 497146"/>
              <a:gd name="connsiteX1" fmla="*/ 4932040 w 4932040"/>
              <a:gd name="connsiteY1" fmla="*/ 0 h 497146"/>
              <a:gd name="connsiteX2" fmla="*/ 4932040 w 4932040"/>
              <a:gd name="connsiteY2" fmla="*/ 497146 h 497146"/>
              <a:gd name="connsiteX3" fmla="*/ 0 w 4932040"/>
              <a:gd name="connsiteY3" fmla="*/ 497146 h 497146"/>
              <a:gd name="connsiteX4" fmla="*/ 0 w 4932040"/>
              <a:gd name="connsiteY4" fmla="*/ 0 h 497146"/>
              <a:gd name="connsiteX0-1" fmla="*/ 0 w 4932040"/>
              <a:gd name="connsiteY0-2" fmla="*/ 0 h 497146"/>
              <a:gd name="connsiteX1-3" fmla="*/ 4544113 w 4932040"/>
              <a:gd name="connsiteY1-4" fmla="*/ 0 h 497146"/>
              <a:gd name="connsiteX2-5" fmla="*/ 4932040 w 4932040"/>
              <a:gd name="connsiteY2-6" fmla="*/ 497146 h 497146"/>
              <a:gd name="connsiteX3-7" fmla="*/ 0 w 4932040"/>
              <a:gd name="connsiteY3-8" fmla="*/ 497146 h 497146"/>
              <a:gd name="connsiteX4-9" fmla="*/ 0 w 4932040"/>
              <a:gd name="connsiteY4-10" fmla="*/ 0 h 49714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932040" h="497146">
                <a:moveTo>
                  <a:pt x="0" y="0"/>
                </a:moveTo>
                <a:lnTo>
                  <a:pt x="4544113" y="0"/>
                </a:lnTo>
                <a:lnTo>
                  <a:pt x="4932040" y="497146"/>
                </a:lnTo>
                <a:lnTo>
                  <a:pt x="0" y="497146"/>
                </a:lnTo>
                <a:lnTo>
                  <a:pt x="0" y="0"/>
                </a:lnTo>
                <a:close/>
              </a:path>
            </a:pathLst>
          </a:custGeom>
          <a:solidFill>
            <a:srgbClr val="3C3C3C">
              <a:alpha val="6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a typeface="黑体" panose="02010609060101010101" pitchFamily="49" charset="-122"/>
            </a:endParaRPr>
          </a:p>
        </p:txBody>
      </p:sp>
      <p:sp>
        <p:nvSpPr>
          <p:cNvPr id="8" name="矩形 7"/>
          <p:cNvSpPr/>
          <p:nvPr/>
        </p:nvSpPr>
        <p:spPr>
          <a:xfrm>
            <a:off x="0" y="253129"/>
            <a:ext cx="12192000" cy="548389"/>
          </a:xfrm>
          <a:prstGeom prst="rect">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a typeface="黑体" panose="02010609060101010101" pitchFamily="49" charset="-122"/>
            </a:endParaRPr>
          </a:p>
        </p:txBody>
      </p:sp>
      <p:sp>
        <p:nvSpPr>
          <p:cNvPr id="2" name="Title Placeholder 1"/>
          <p:cNvSpPr>
            <a:spLocks noGrp="1"/>
          </p:cNvSpPr>
          <p:nvPr>
            <p:ph type="title"/>
            <p:custDataLst>
              <p:tags r:id="rId13"/>
            </p:custDataLst>
          </p:nvPr>
        </p:nvSpPr>
        <p:spPr>
          <a:xfrm>
            <a:off x="838200" y="253129"/>
            <a:ext cx="10515600" cy="548389"/>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2800" b="1" kern="1200">
          <a:solidFill>
            <a:schemeClr val="bg1"/>
          </a:solidFill>
          <a:latin typeface="黑体" panose="02010609060101010101" pitchFamily="49" charset="-122"/>
          <a:ea typeface="黑体" panose="02010609060101010101" pitchFamily="49"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黑体" panose="02010609060101010101" pitchFamily="49" charset="-122"/>
          <a:ea typeface="黑体" panose="02010609060101010101" pitchFamily="49"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黑体" panose="02010609060101010101" pitchFamily="49" charset="-122"/>
          <a:ea typeface="黑体" panose="020106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黑体" panose="02010609060101010101" pitchFamily="49" charset="-122"/>
          <a:ea typeface="黑体" panose="02010609060101010101" pitchFamily="49"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黑体" panose="02010609060101010101" pitchFamily="49" charset="-122"/>
          <a:ea typeface="黑体" panose="02010609060101010101" pitchFamily="49"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黑体" panose="02010609060101010101" pitchFamily="49" charset="-122"/>
          <a:ea typeface="黑体" panose="02010609060101010101" pitchFamily="49"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xml"/><Relationship Id="rId1" Type="http://schemas.openxmlformats.org/officeDocument/2006/relationships/tags" Target="../tags/tag20.xml"/><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2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23.xml"/><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24.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25.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26.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7.xml"/><Relationship Id="rId1" Type="http://schemas.openxmlformats.org/officeDocument/2006/relationships/tags" Target="../tags/tag2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28.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7.xml"/><Relationship Id="rId1" Type="http://schemas.openxmlformats.org/officeDocument/2006/relationships/tags" Target="../tags/tag29.xml"/></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9.xml"/><Relationship Id="rId7" Type="http://schemas.openxmlformats.org/officeDocument/2006/relationships/slideLayout" Target="../slideLayouts/slideLayout7.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7.xml"/><Relationship Id="rId1" Type="http://schemas.openxmlformats.org/officeDocument/2006/relationships/tags" Target="../tags/tag30.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7.xml"/><Relationship Id="rId1" Type="http://schemas.openxmlformats.org/officeDocument/2006/relationships/tags" Target="../tags/tag3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7.xml"/><Relationship Id="rId1" Type="http://schemas.openxmlformats.org/officeDocument/2006/relationships/tags" Target="../tags/tag3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7.xml"/><Relationship Id="rId1" Type="http://schemas.openxmlformats.org/officeDocument/2006/relationships/tags" Target="../tags/tag33.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7.xml"/><Relationship Id="rId1" Type="http://schemas.openxmlformats.org/officeDocument/2006/relationships/tags" Target="../tags/tag34.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7.xml"/><Relationship Id="rId1" Type="http://schemas.openxmlformats.org/officeDocument/2006/relationships/tags" Target="../tags/tag35.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7.xml"/><Relationship Id="rId1" Type="http://schemas.openxmlformats.org/officeDocument/2006/relationships/tags" Target="../tags/tag36.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7.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7.xml"/><Relationship Id="rId1" Type="http://schemas.openxmlformats.org/officeDocument/2006/relationships/tags" Target="../tags/tag38.xml"/><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9.xml"/></Relationships>
</file>

<file path=ppt/slides/_rels/slide3.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5" Type="http://schemas.openxmlformats.org/officeDocument/2006/relationships/notesSlide" Target="../notesSlides/notesSlide3.xml"/><Relationship Id="rId4"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0.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4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44.xml"/><Relationship Id="rId1" Type="http://schemas.openxmlformats.org/officeDocument/2006/relationships/tags" Target="../tags/tag43.xml"/><Relationship Id="rId4" Type="http://schemas.openxmlformats.org/officeDocument/2006/relationships/notesSlide" Target="../notesSlides/notesSlide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tags" Target="../tags/tag16.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7.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custDataLst>
              <p:tags r:id="rId2"/>
            </p:custDataLst>
          </p:nvPr>
        </p:nvSpPr>
        <p:spPr/>
        <p:txBody>
          <a:bodyPr>
            <a:noAutofit/>
          </a:bodyPr>
          <a:lstStyle/>
          <a:p>
            <a:r>
              <a:rPr lang="en-US" altLang="zh-CN" sz="7200" dirty="0">
                <a:latin typeface="+mj-lt"/>
                <a:ea typeface="+mj-ea"/>
              </a:rPr>
              <a:t>基于SpringBoot的在线购物商城</a:t>
            </a:r>
          </a:p>
        </p:txBody>
      </p:sp>
      <p:sp>
        <p:nvSpPr>
          <p:cNvPr id="5" name="副标题 4"/>
          <p:cNvSpPr>
            <a:spLocks noGrp="1"/>
          </p:cNvSpPr>
          <p:nvPr>
            <p:ph type="subTitle" idx="1"/>
            <p:custDataLst>
              <p:tags r:id="rId3"/>
            </p:custDataLst>
          </p:nvPr>
        </p:nvSpPr>
        <p:spPr/>
        <p:txBody>
          <a:bodyPr>
            <a:normAutofit/>
          </a:bodyPr>
          <a:lstStyle/>
          <a:p>
            <a:r>
              <a:rPr lang="zh-CN" altLang="en-US" sz="4400" dirty="0">
                <a:latin typeface="+mn-lt"/>
                <a:ea typeface="+mn-ea"/>
              </a:rPr>
              <a:t>设计理念</a:t>
            </a:r>
          </a:p>
        </p:txBody>
      </p:sp>
      <p:sp>
        <p:nvSpPr>
          <p:cNvPr id="2" name="文本框 1"/>
          <p:cNvSpPr txBox="1"/>
          <p:nvPr/>
        </p:nvSpPr>
        <p:spPr>
          <a:xfrm>
            <a:off x="897890" y="3211195"/>
            <a:ext cx="4282440" cy="3046095"/>
          </a:xfrm>
          <a:prstGeom prst="rect">
            <a:avLst/>
          </a:prstGeom>
          <a:noFill/>
        </p:spPr>
        <p:txBody>
          <a:bodyPr wrap="square" rtlCol="0">
            <a:spAutoFit/>
          </a:bodyPr>
          <a:lstStyle/>
          <a:p>
            <a:r>
              <a:rPr lang="zh-CN" altLang="en-US" sz="2400" b="1"/>
              <a:t>在计算机网络，数据库和先进的开发平台上，利用现有的软件，配置一定的硬件，开发一个具有开放体系结构的、易扩充的、易维护的在线购物商城，方便了人们的生活，减少很多中间环节，满足人们对一些特殊商品的需求。</a:t>
            </a:r>
          </a:p>
        </p:txBody>
      </p:sp>
    </p:spTree>
    <p:custDataLst>
      <p:tags r:id="rId1"/>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35940" y="335280"/>
            <a:ext cx="4044315" cy="460375"/>
          </a:xfrm>
          <a:prstGeom prst="rect">
            <a:avLst/>
          </a:prstGeom>
          <a:noFill/>
        </p:spPr>
        <p:txBody>
          <a:bodyPr wrap="square" rtlCol="0">
            <a:spAutoFit/>
          </a:bodyPr>
          <a:lstStyle/>
          <a:p>
            <a:r>
              <a:rPr lang="zh-CN" altLang="en-US" sz="2400">
                <a:solidFill>
                  <a:schemeClr val="bg1"/>
                </a:solidFill>
              </a:rPr>
              <a:t>（3）将实体类映射的设计类：</a:t>
            </a:r>
          </a:p>
        </p:txBody>
      </p:sp>
      <p:graphicFrame>
        <p:nvGraphicFramePr>
          <p:cNvPr id="3" name="表格 2"/>
          <p:cNvGraphicFramePr/>
          <p:nvPr/>
        </p:nvGraphicFramePr>
        <p:xfrm>
          <a:off x="754380" y="927100"/>
          <a:ext cx="10683875" cy="5591810"/>
        </p:xfrm>
        <a:graphic>
          <a:graphicData uri="http://schemas.openxmlformats.org/drawingml/2006/table">
            <a:tbl>
              <a:tblPr firstRow="1" bandRow="1">
                <a:tableStyleId>{5940675A-B579-460E-94D1-54222C63F5DA}</a:tableStyleId>
              </a:tblPr>
              <a:tblGrid>
                <a:gridCol w="5340350"/>
                <a:gridCol w="5343525"/>
              </a:tblGrid>
              <a:tr h="257810">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分析类</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200">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Address</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“设计类”Address</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4470">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AddressExample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“设计类”AddressExample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Cart</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“设计类”Cart</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CartExample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“设计类”CartExample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Comment</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“设计类”Comment</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CommentExample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“设计类”CommentExample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4470">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FirstCategory</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“设计类”FirstCategory</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FirstCategoryExample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“设计类”FirstCategoryExample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200">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Image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“设计类”Image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4470">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ImageExample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“设计类”ImageExample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Message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“设计类”Message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200">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MessageExample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“设计类”MessageExample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4470">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Order</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“设计类”Order</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OrderExample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“设计类”OrderExample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OrderItem</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“设计类”OrderItem</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OrderItemExample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“设计类”OrderItemExample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OrderItemKey</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“设计类”OrderItemKey</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Product</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“设计类”Product</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4470">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ProductExample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“设计类”ProductExample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200">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ProductWithImage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“设计类”ProductWithImage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4470">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SecondCategory</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“设计类”SecondCategory</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SecondCategoryExample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“设计类”SecondCategoryExample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SecurityUser</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“设计类”SecurityUser</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User</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“设计类”User</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835">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UserExample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400" b="0">
                          <a:latin typeface="宋体" panose="02010600030101010101" pitchFamily="2" charset="-122"/>
                          <a:ea typeface="宋体" panose="02010600030101010101" pitchFamily="2" charset="-122"/>
                          <a:cs typeface="宋体" panose="02010600030101010101" pitchFamily="2" charset="-122"/>
                        </a:rPr>
                        <a:t>“设计类”UserExample</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normAutofit/>
          </a:bodyPr>
          <a:lstStyle/>
          <a:p>
            <a:r>
              <a:rPr lang="zh-CN" altLang="en-US" dirty="0">
                <a:latin typeface="+mj-lt"/>
                <a:ea typeface="+mj-ea"/>
              </a:rPr>
              <a:t>页面展示：1)用户登录</a:t>
            </a:r>
          </a:p>
        </p:txBody>
      </p:sp>
      <p:pic>
        <p:nvPicPr>
          <p:cNvPr id="4" name="Picture 1"/>
          <p:cNvPicPr>
            <a:picLocks noGrp="1" noChangeAspect="1"/>
          </p:cNvPicPr>
          <p:nvPr>
            <p:ph idx="1"/>
          </p:nvPr>
        </p:nvPicPr>
        <p:blipFill>
          <a:blip r:embed="rId5"/>
          <a:stretch>
            <a:fillRect/>
          </a:stretch>
        </p:blipFill>
        <p:spPr>
          <a:xfrm>
            <a:off x="838200" y="1038225"/>
            <a:ext cx="10515600" cy="5109210"/>
          </a:xfrm>
          <a:prstGeom prst="rect">
            <a:avLst/>
          </a:prstGeom>
          <a:noFill/>
          <a:ln w="9525">
            <a:noFill/>
          </a:ln>
        </p:spPr>
      </p:pic>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4"/>
          <a:stretch>
            <a:fillRect/>
          </a:stretch>
        </p:blipFill>
        <p:spPr>
          <a:xfrm>
            <a:off x="855345" y="931545"/>
            <a:ext cx="10123805" cy="5642610"/>
          </a:xfrm>
          <a:prstGeom prst="rect">
            <a:avLst/>
          </a:prstGeom>
          <a:noFill/>
          <a:ln w="9525">
            <a:noFill/>
          </a:ln>
        </p:spPr>
      </p:pic>
      <p:sp>
        <p:nvSpPr>
          <p:cNvPr id="2" name="文本框 1"/>
          <p:cNvSpPr txBox="1"/>
          <p:nvPr/>
        </p:nvSpPr>
        <p:spPr>
          <a:xfrm>
            <a:off x="471170" y="231140"/>
            <a:ext cx="3954145" cy="460375"/>
          </a:xfrm>
          <a:prstGeom prst="rect">
            <a:avLst/>
          </a:prstGeom>
          <a:noFill/>
        </p:spPr>
        <p:txBody>
          <a:bodyPr wrap="square" rtlCol="0">
            <a:spAutoFit/>
          </a:bodyPr>
          <a:lstStyle/>
          <a:p>
            <a:r>
              <a:rPr lang="zh-CN" altLang="en-US" sz="2400">
                <a:solidFill>
                  <a:schemeClr val="bg1"/>
                </a:solidFill>
              </a:rPr>
              <a:t>2)用户注册</a:t>
            </a:r>
          </a:p>
        </p:txBody>
      </p:sp>
    </p:spTree>
    <p:custDataLst>
      <p:tags r:id="rId1"/>
    </p:custData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4"/>
          <a:stretch>
            <a:fillRect/>
          </a:stretch>
        </p:blipFill>
        <p:spPr>
          <a:xfrm>
            <a:off x="1994535" y="834390"/>
            <a:ext cx="7811135" cy="3642360"/>
          </a:xfrm>
          <a:prstGeom prst="rect">
            <a:avLst/>
          </a:prstGeom>
          <a:noFill/>
          <a:ln w="9525">
            <a:noFill/>
          </a:ln>
        </p:spPr>
      </p:pic>
      <p:pic>
        <p:nvPicPr>
          <p:cNvPr id="4" name="Picture 4"/>
          <p:cNvPicPr>
            <a:picLocks noChangeAspect="1"/>
          </p:cNvPicPr>
          <p:nvPr/>
        </p:nvPicPr>
        <p:blipFill>
          <a:blip r:embed="rId5"/>
          <a:stretch>
            <a:fillRect/>
          </a:stretch>
        </p:blipFill>
        <p:spPr>
          <a:xfrm>
            <a:off x="1994535" y="2929255"/>
            <a:ext cx="7721600" cy="3509010"/>
          </a:xfrm>
          <a:prstGeom prst="rect">
            <a:avLst/>
          </a:prstGeom>
          <a:noFill/>
          <a:ln w="9525">
            <a:noFill/>
          </a:ln>
        </p:spPr>
      </p:pic>
      <p:sp>
        <p:nvSpPr>
          <p:cNvPr id="3" name="文本框 2"/>
          <p:cNvSpPr txBox="1"/>
          <p:nvPr/>
        </p:nvSpPr>
        <p:spPr>
          <a:xfrm>
            <a:off x="530225" y="186055"/>
            <a:ext cx="3462020" cy="460375"/>
          </a:xfrm>
          <a:prstGeom prst="rect">
            <a:avLst/>
          </a:prstGeom>
          <a:noFill/>
        </p:spPr>
        <p:txBody>
          <a:bodyPr wrap="square" rtlCol="0">
            <a:spAutoFit/>
          </a:bodyPr>
          <a:lstStyle/>
          <a:p>
            <a:r>
              <a:rPr lang="zh-CN" altLang="en-US" sz="2400">
                <a:solidFill>
                  <a:schemeClr val="bg1"/>
                </a:solidFill>
              </a:rPr>
              <a:t>3)商城首页</a:t>
            </a:r>
          </a:p>
        </p:txBody>
      </p:sp>
    </p:spTree>
    <p:custDataLst>
      <p:tags r:id="rId1"/>
    </p:custData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6085" y="231140"/>
            <a:ext cx="4283075" cy="460375"/>
          </a:xfrm>
          <a:prstGeom prst="rect">
            <a:avLst/>
          </a:prstGeom>
          <a:noFill/>
        </p:spPr>
        <p:txBody>
          <a:bodyPr wrap="square" rtlCol="0">
            <a:spAutoFit/>
          </a:bodyPr>
          <a:lstStyle/>
          <a:p>
            <a:r>
              <a:rPr lang="zh-CN" altLang="en-US" sz="2400">
                <a:solidFill>
                  <a:schemeClr val="bg1"/>
                </a:solidFill>
              </a:rPr>
              <a:t>4)搜索页面</a:t>
            </a:r>
          </a:p>
        </p:txBody>
      </p:sp>
      <p:pic>
        <p:nvPicPr>
          <p:cNvPr id="3" name="图片 -2147482575"/>
          <p:cNvPicPr>
            <a:picLocks noChangeAspect="1"/>
          </p:cNvPicPr>
          <p:nvPr/>
        </p:nvPicPr>
        <p:blipFill>
          <a:blip r:embed="rId4"/>
          <a:stretch>
            <a:fillRect/>
          </a:stretch>
        </p:blipFill>
        <p:spPr>
          <a:xfrm>
            <a:off x="2234565" y="960128"/>
            <a:ext cx="7005955" cy="5469255"/>
          </a:xfrm>
          <a:prstGeom prst="rect">
            <a:avLst/>
          </a:prstGeom>
          <a:noFill/>
          <a:ln w="9525">
            <a:noFill/>
          </a:ln>
        </p:spPr>
      </p:pic>
    </p:spTree>
    <p:custDataLst>
      <p:tags r:id="rId1"/>
    </p:custData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71805" y="246380"/>
            <a:ext cx="3924300" cy="460375"/>
          </a:xfrm>
          <a:prstGeom prst="rect">
            <a:avLst/>
          </a:prstGeom>
          <a:noFill/>
        </p:spPr>
        <p:txBody>
          <a:bodyPr wrap="square" rtlCol="0">
            <a:spAutoFit/>
          </a:bodyPr>
          <a:lstStyle/>
          <a:p>
            <a:r>
              <a:rPr lang="zh-CN" altLang="en-US" sz="2400">
                <a:solidFill>
                  <a:schemeClr val="bg1"/>
                </a:solidFill>
              </a:rPr>
              <a:t>5)详情页面</a:t>
            </a:r>
          </a:p>
        </p:txBody>
      </p:sp>
      <p:pic>
        <p:nvPicPr>
          <p:cNvPr id="3" name="图片 -2147482572"/>
          <p:cNvPicPr>
            <a:picLocks noChangeAspect="1"/>
          </p:cNvPicPr>
          <p:nvPr/>
        </p:nvPicPr>
        <p:blipFill>
          <a:blip r:embed="rId4"/>
          <a:stretch>
            <a:fillRect/>
          </a:stretch>
        </p:blipFill>
        <p:spPr>
          <a:xfrm>
            <a:off x="2652395" y="1244600"/>
            <a:ext cx="6064250" cy="4771390"/>
          </a:xfrm>
          <a:prstGeom prst="rect">
            <a:avLst/>
          </a:prstGeom>
          <a:noFill/>
          <a:ln w="9525">
            <a:noFill/>
          </a:ln>
        </p:spPr>
      </p:pic>
    </p:spTree>
    <p:custDataLst>
      <p:tags r:id="rId1"/>
    </p:custData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0"/>
          <p:cNvPicPr>
            <a:picLocks noChangeAspect="1"/>
          </p:cNvPicPr>
          <p:nvPr/>
        </p:nvPicPr>
        <p:blipFill>
          <a:blip r:embed="rId4"/>
          <a:stretch>
            <a:fillRect/>
          </a:stretch>
        </p:blipFill>
        <p:spPr>
          <a:xfrm>
            <a:off x="2999740" y="1079500"/>
            <a:ext cx="6506210" cy="4937125"/>
          </a:xfrm>
          <a:prstGeom prst="rect">
            <a:avLst/>
          </a:prstGeom>
          <a:noFill/>
          <a:ln w="9525">
            <a:noFill/>
          </a:ln>
        </p:spPr>
      </p:pic>
    </p:spTree>
    <p:custDataLst>
      <p:tags r:id="rId1"/>
    </p:custData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6085" y="231140"/>
            <a:ext cx="4029075" cy="460375"/>
          </a:xfrm>
          <a:prstGeom prst="rect">
            <a:avLst/>
          </a:prstGeom>
          <a:noFill/>
        </p:spPr>
        <p:txBody>
          <a:bodyPr wrap="square" rtlCol="0">
            <a:spAutoFit/>
          </a:bodyPr>
          <a:lstStyle/>
          <a:p>
            <a:r>
              <a:rPr lang="zh-CN" altLang="en-US" sz="2400">
                <a:solidFill>
                  <a:schemeClr val="bg1"/>
                </a:solidFill>
              </a:rPr>
              <a:t>6)加入购物车</a:t>
            </a:r>
          </a:p>
        </p:txBody>
      </p:sp>
      <p:pic>
        <p:nvPicPr>
          <p:cNvPr id="3" name="Picture 11"/>
          <p:cNvPicPr>
            <a:picLocks noChangeAspect="1"/>
          </p:cNvPicPr>
          <p:nvPr/>
        </p:nvPicPr>
        <p:blipFill>
          <a:blip r:embed="rId3"/>
          <a:stretch>
            <a:fillRect/>
          </a:stretch>
        </p:blipFill>
        <p:spPr>
          <a:xfrm>
            <a:off x="2595245" y="1269365"/>
            <a:ext cx="7440295" cy="4800600"/>
          </a:xfrm>
          <a:prstGeom prst="rect">
            <a:avLst/>
          </a:prstGeom>
          <a:noFill/>
          <a:ln w="9525">
            <a:noFill/>
          </a:ln>
        </p:spPr>
      </p:pic>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3"/>
          <p:cNvPicPr>
            <a:picLocks noChangeAspect="1"/>
          </p:cNvPicPr>
          <p:nvPr/>
        </p:nvPicPr>
        <p:blipFill>
          <a:blip r:embed="rId4"/>
          <a:stretch>
            <a:fillRect/>
          </a:stretch>
        </p:blipFill>
        <p:spPr>
          <a:xfrm>
            <a:off x="2489835" y="1025525"/>
            <a:ext cx="7607300" cy="5448935"/>
          </a:xfrm>
          <a:prstGeom prst="rect">
            <a:avLst/>
          </a:prstGeom>
          <a:noFill/>
          <a:ln w="9525">
            <a:noFill/>
          </a:ln>
        </p:spPr>
      </p:pic>
    </p:spTree>
    <p:custDataLst>
      <p:tags r:id="rId1"/>
    </p:custData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5930" y="245745"/>
            <a:ext cx="3581400" cy="460375"/>
          </a:xfrm>
          <a:prstGeom prst="rect">
            <a:avLst/>
          </a:prstGeom>
          <a:noFill/>
        </p:spPr>
        <p:txBody>
          <a:bodyPr wrap="square" rtlCol="0">
            <a:spAutoFit/>
          </a:bodyPr>
          <a:lstStyle/>
          <a:p>
            <a:r>
              <a:rPr lang="zh-CN" altLang="en-US" sz="2400">
                <a:solidFill>
                  <a:schemeClr val="bg1"/>
                </a:solidFill>
              </a:rPr>
              <a:t>7)订单查看</a:t>
            </a:r>
          </a:p>
        </p:txBody>
      </p:sp>
      <p:pic>
        <p:nvPicPr>
          <p:cNvPr id="3" name="Picture 14"/>
          <p:cNvPicPr>
            <a:picLocks noChangeAspect="1"/>
          </p:cNvPicPr>
          <p:nvPr/>
        </p:nvPicPr>
        <p:blipFill>
          <a:blip r:embed="rId3"/>
          <a:stretch>
            <a:fillRect/>
          </a:stretch>
        </p:blipFill>
        <p:spPr>
          <a:xfrm>
            <a:off x="2246630" y="1049201"/>
            <a:ext cx="7983682" cy="5409877"/>
          </a:xfrm>
          <a:prstGeom prst="rect">
            <a:avLst/>
          </a:prstGeom>
          <a:noFill/>
          <a:ln w="9525">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空心弧 2"/>
          <p:cNvSpPr/>
          <p:nvPr>
            <p:custDataLst>
              <p:tags r:id="rId2"/>
            </p:custDataLst>
          </p:nvPr>
        </p:nvSpPr>
        <p:spPr bwMode="auto">
          <a:xfrm rot="10800000">
            <a:off x="5191987" y="2143820"/>
            <a:ext cx="2020680" cy="3437195"/>
          </a:xfrm>
          <a:custGeom>
            <a:avLst/>
            <a:gdLst/>
            <a:ahLst/>
            <a:cxnLst/>
            <a:rect l="l" t="t" r="r" b="b"/>
            <a:pathLst>
              <a:path w="2179320" h="3707929">
                <a:moveTo>
                  <a:pt x="1452521" y="3707929"/>
                </a:moveTo>
                <a:cubicBezTo>
                  <a:pt x="941492" y="3617872"/>
                  <a:pt x="490452" y="3304274"/>
                  <a:pt x="229263" y="2843787"/>
                </a:cubicBezTo>
                <a:cubicBezTo>
                  <a:pt x="-83392" y="2292562"/>
                  <a:pt x="-75789" y="1615862"/>
                  <a:pt x="249172" y="1071801"/>
                </a:cubicBezTo>
                <a:cubicBezTo>
                  <a:pt x="562264" y="547612"/>
                  <a:pt x="1123437" y="224431"/>
                  <a:pt x="1730680" y="214954"/>
                </a:cubicBezTo>
                <a:lnTo>
                  <a:pt x="1730680" y="0"/>
                </a:lnTo>
                <a:lnTo>
                  <a:pt x="2179320" y="553317"/>
                </a:lnTo>
                <a:lnTo>
                  <a:pt x="1730680" y="1059182"/>
                </a:lnTo>
                <a:lnTo>
                  <a:pt x="1730680" y="829708"/>
                </a:lnTo>
                <a:cubicBezTo>
                  <a:pt x="1338918" y="837704"/>
                  <a:pt x="977861" y="1047633"/>
                  <a:pt x="775616" y="1386239"/>
                </a:cubicBezTo>
                <a:cubicBezTo>
                  <a:pt x="563800" y="1740869"/>
                  <a:pt x="558844" y="2181955"/>
                  <a:pt x="762639" y="2541255"/>
                </a:cubicBezTo>
                <a:cubicBezTo>
                  <a:pt x="919646" y="2818065"/>
                  <a:pt x="1181902" y="3013444"/>
                  <a:pt x="1483264" y="3087330"/>
                </a:cubicBezTo>
                <a:lnTo>
                  <a:pt x="1203181" y="3402653"/>
                </a:lnTo>
                <a:close/>
              </a:path>
            </a:pathLst>
          </a:custGeom>
          <a:solidFill>
            <a:schemeClr val="accent5">
              <a:lumMod val="9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0" rIns="0" anchor="b"/>
          <a:lstStyle/>
          <a:p>
            <a:pPr algn="ctr">
              <a:lnSpc>
                <a:spcPct val="120000"/>
              </a:lnSpc>
              <a:spcBef>
                <a:spcPts val="450"/>
              </a:spcBef>
              <a:spcAft>
                <a:spcPts val="450"/>
              </a:spcAft>
              <a:defRPr/>
            </a:pPr>
            <a:endParaRPr lang="zh-CN" altLang="en-US" sz="2800" b="1">
              <a:solidFill>
                <a:schemeClr val="bg1"/>
              </a:solidFill>
            </a:endParaRPr>
          </a:p>
        </p:txBody>
      </p:sp>
      <p:sp>
        <p:nvSpPr>
          <p:cNvPr id="9" name="空心弧 2"/>
          <p:cNvSpPr/>
          <p:nvPr>
            <p:custDataLst>
              <p:tags r:id="rId3"/>
            </p:custDataLst>
          </p:nvPr>
        </p:nvSpPr>
        <p:spPr bwMode="auto">
          <a:xfrm>
            <a:off x="3947988" y="1919624"/>
            <a:ext cx="2018497" cy="3437195"/>
          </a:xfrm>
          <a:custGeom>
            <a:avLst/>
            <a:gdLst/>
            <a:ahLst/>
            <a:cxnLst/>
            <a:rect l="l" t="t" r="r" b="b"/>
            <a:pathLst>
              <a:path w="2179320" h="3707929">
                <a:moveTo>
                  <a:pt x="1730680" y="0"/>
                </a:moveTo>
                <a:lnTo>
                  <a:pt x="2179320" y="553317"/>
                </a:lnTo>
                <a:lnTo>
                  <a:pt x="1730680" y="1059182"/>
                </a:lnTo>
                <a:lnTo>
                  <a:pt x="1730680" y="829708"/>
                </a:lnTo>
                <a:cubicBezTo>
                  <a:pt x="1338918" y="837704"/>
                  <a:pt x="977861" y="1047633"/>
                  <a:pt x="775616" y="1386239"/>
                </a:cubicBezTo>
                <a:cubicBezTo>
                  <a:pt x="563800" y="1740869"/>
                  <a:pt x="558844" y="2181955"/>
                  <a:pt x="762639" y="2541255"/>
                </a:cubicBezTo>
                <a:cubicBezTo>
                  <a:pt x="919646" y="2818065"/>
                  <a:pt x="1181902" y="3013445"/>
                  <a:pt x="1483264" y="3087330"/>
                </a:cubicBezTo>
                <a:lnTo>
                  <a:pt x="1203181" y="3402653"/>
                </a:lnTo>
                <a:lnTo>
                  <a:pt x="1452521" y="3707929"/>
                </a:lnTo>
                <a:cubicBezTo>
                  <a:pt x="941492" y="3617872"/>
                  <a:pt x="490452" y="3304274"/>
                  <a:pt x="229263" y="2843787"/>
                </a:cubicBezTo>
                <a:cubicBezTo>
                  <a:pt x="-83392" y="2292562"/>
                  <a:pt x="-75789" y="1615862"/>
                  <a:pt x="249172" y="1071801"/>
                </a:cubicBezTo>
                <a:cubicBezTo>
                  <a:pt x="562264" y="547612"/>
                  <a:pt x="1123437" y="224431"/>
                  <a:pt x="1730680" y="214954"/>
                </a:cubicBezTo>
                <a:close/>
              </a:path>
            </a:pathLst>
          </a:custGeom>
          <a:solidFill>
            <a:schemeClr val="accent5">
              <a:lumMod val="9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endParaRPr lang="zh-CN" altLang="en-US" sz="900">
              <a:solidFill>
                <a:srgbClr val="4D4D4D"/>
              </a:solidFill>
            </a:endParaRPr>
          </a:p>
        </p:txBody>
      </p:sp>
      <p:sp>
        <p:nvSpPr>
          <p:cNvPr id="30724" name="文本框 12"/>
          <p:cNvSpPr txBox="1">
            <a:spLocks noChangeArrowheads="1"/>
          </p:cNvSpPr>
          <p:nvPr>
            <p:custDataLst>
              <p:tags r:id="rId4"/>
            </p:custDataLst>
          </p:nvPr>
        </p:nvSpPr>
        <p:spPr bwMode="auto">
          <a:xfrm>
            <a:off x="7736766" y="2144044"/>
            <a:ext cx="4009333" cy="2535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lstStyle>
            <a:lvl1pPr algn="just">
              <a:lnSpc>
                <a:spcPct val="110000"/>
              </a:lnSpc>
              <a:spcBef>
                <a:spcPts val="600"/>
              </a:spcBef>
              <a:buClr>
                <a:schemeClr val="accent1"/>
              </a:buClr>
              <a:buSzPct val="80000"/>
              <a:buFont typeface="Wingdings" panose="05000000000000000000" pitchFamily="2" charset="2"/>
              <a:buChar char=""/>
              <a:defRPr sz="2400">
                <a:solidFill>
                  <a:schemeClr val="accent1"/>
                </a:solidFill>
                <a:latin typeface="Arial" panose="020B0604020202020204" pitchFamily="34" charset="0"/>
                <a:ea typeface="黑体" panose="02010609060101010101" pitchFamily="49" charset="-122"/>
              </a:defRPr>
            </a:lvl1pPr>
            <a:lvl2pPr marL="742950" indent="-285750" algn="just">
              <a:lnSpc>
                <a:spcPct val="120000"/>
              </a:lnSpc>
              <a:spcAft>
                <a:spcPts val="600"/>
              </a:spcAft>
              <a:buClr>
                <a:srgbClr val="D5BDAF"/>
              </a:buClr>
              <a:buFont typeface="幼圆" panose="02010509060101010101" pitchFamily="49" charset="-122"/>
              <a:buChar char=" "/>
              <a:defRPr sz="1600">
                <a:solidFill>
                  <a:schemeClr val="tx1"/>
                </a:solidFill>
                <a:latin typeface="Arial" panose="020B0604020202020204" pitchFamily="34" charset="0"/>
                <a:ea typeface="黑体" panose="02010609060101010101" pitchFamily="49"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幼圆" panose="02010509060101010101" pitchFamily="49"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9pPr>
          </a:lstStyle>
          <a:p>
            <a:pPr algn="l" eaLnBrk="1" hangingPunct="1">
              <a:lnSpc>
                <a:spcPct val="150000"/>
              </a:lnSpc>
              <a:spcBef>
                <a:spcPct val="0"/>
              </a:spcBef>
              <a:buClrTx/>
              <a:buSzTx/>
              <a:buFontTx/>
              <a:buNone/>
            </a:pPr>
            <a:r>
              <a:rPr lang="zh-CN" altLang="en-US" sz="2000" dirty="0">
                <a:solidFill>
                  <a:schemeClr val="tx1"/>
                </a:solidFill>
                <a:latin typeface="+mn-lt"/>
                <a:ea typeface="+mn-ea"/>
                <a:sym typeface="+mn-ea"/>
              </a:rPr>
              <a:t>普通用户：（1）注册（2）登录</a:t>
            </a:r>
            <a:endParaRPr lang="zh-CN" altLang="en-US" sz="2000" dirty="0">
              <a:solidFill>
                <a:schemeClr val="tx1"/>
              </a:solidFill>
              <a:latin typeface="+mn-lt"/>
              <a:ea typeface="+mn-ea"/>
            </a:endParaRPr>
          </a:p>
          <a:p>
            <a:pPr algn="l" eaLnBrk="1" hangingPunct="1">
              <a:lnSpc>
                <a:spcPct val="150000"/>
              </a:lnSpc>
              <a:spcBef>
                <a:spcPct val="0"/>
              </a:spcBef>
              <a:buClrTx/>
              <a:buSzTx/>
              <a:buFontTx/>
              <a:buNone/>
            </a:pPr>
            <a:r>
              <a:rPr lang="zh-CN" altLang="en-US" sz="2000" dirty="0">
                <a:solidFill>
                  <a:schemeClr val="tx1"/>
                </a:solidFill>
                <a:latin typeface="+mn-lt"/>
                <a:ea typeface="+mn-ea"/>
                <a:sym typeface="+mn-ea"/>
              </a:rPr>
              <a:t>（3）个人信息管理（4）收获地址管理（5）消息通知（6）购物车功能（7）付款（8）浏览商品（9）搜索商品（10）查看商品信息</a:t>
            </a:r>
            <a:endParaRPr lang="zh-CN" altLang="en-US" sz="2000" dirty="0">
              <a:solidFill>
                <a:schemeClr val="tx1"/>
              </a:solidFill>
              <a:latin typeface="+mn-lt"/>
              <a:ea typeface="+mn-ea"/>
            </a:endParaRPr>
          </a:p>
        </p:txBody>
      </p:sp>
      <p:sp>
        <p:nvSpPr>
          <p:cNvPr id="30725" name="文本框 17"/>
          <p:cNvSpPr txBox="1">
            <a:spLocks noChangeArrowheads="1"/>
          </p:cNvSpPr>
          <p:nvPr>
            <p:custDataLst>
              <p:tags r:id="rId5"/>
            </p:custDataLst>
          </p:nvPr>
        </p:nvSpPr>
        <p:spPr bwMode="auto">
          <a:xfrm>
            <a:off x="1259085" y="2161240"/>
            <a:ext cx="2688902" cy="2535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lstStyle>
            <a:lvl1pPr algn="just">
              <a:lnSpc>
                <a:spcPct val="110000"/>
              </a:lnSpc>
              <a:spcBef>
                <a:spcPts val="600"/>
              </a:spcBef>
              <a:buClr>
                <a:schemeClr val="accent1"/>
              </a:buClr>
              <a:buSzPct val="80000"/>
              <a:buFont typeface="Wingdings" panose="05000000000000000000" pitchFamily="2" charset="2"/>
              <a:buChar char=""/>
              <a:defRPr sz="2400">
                <a:solidFill>
                  <a:schemeClr val="accent1"/>
                </a:solidFill>
                <a:latin typeface="Arial" panose="020B0604020202020204" pitchFamily="34" charset="0"/>
                <a:ea typeface="黑体" panose="02010609060101010101" pitchFamily="49" charset="-122"/>
              </a:defRPr>
            </a:lvl1pPr>
            <a:lvl2pPr marL="742950" indent="-285750" algn="just">
              <a:lnSpc>
                <a:spcPct val="120000"/>
              </a:lnSpc>
              <a:spcAft>
                <a:spcPts val="600"/>
              </a:spcAft>
              <a:buClr>
                <a:srgbClr val="D5BDAF"/>
              </a:buClr>
              <a:buFont typeface="幼圆" panose="02010509060101010101" pitchFamily="49" charset="-122"/>
              <a:buChar char=" "/>
              <a:defRPr sz="1600">
                <a:solidFill>
                  <a:schemeClr val="tx1"/>
                </a:solidFill>
                <a:latin typeface="Arial" panose="020B0604020202020204" pitchFamily="34" charset="0"/>
                <a:ea typeface="黑体" panose="02010609060101010101" pitchFamily="49"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幼圆" panose="02010509060101010101" pitchFamily="49"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9pPr>
          </a:lstStyle>
          <a:p>
            <a:pPr algn="l" eaLnBrk="1" hangingPunct="1">
              <a:lnSpc>
                <a:spcPct val="150000"/>
              </a:lnSpc>
              <a:spcBef>
                <a:spcPct val="0"/>
              </a:spcBef>
              <a:buClrTx/>
              <a:buSzTx/>
              <a:buFontTx/>
              <a:buNone/>
            </a:pPr>
            <a:r>
              <a:rPr lang="zh-CN" altLang="en-US" sz="2000" dirty="0">
                <a:solidFill>
                  <a:schemeClr val="tx1"/>
                </a:solidFill>
                <a:latin typeface="+mn-lt"/>
                <a:ea typeface="+mn-ea"/>
              </a:rPr>
              <a:t>管理员：</a:t>
            </a:r>
          </a:p>
          <a:p>
            <a:pPr algn="l" eaLnBrk="1" hangingPunct="1">
              <a:lnSpc>
                <a:spcPct val="150000"/>
              </a:lnSpc>
              <a:spcBef>
                <a:spcPct val="0"/>
              </a:spcBef>
              <a:buClrTx/>
              <a:buSzTx/>
              <a:buFontTx/>
              <a:buNone/>
            </a:pPr>
            <a:r>
              <a:rPr lang="zh-CN" altLang="en-US" sz="2000" dirty="0">
                <a:solidFill>
                  <a:schemeClr val="tx1"/>
                </a:solidFill>
                <a:latin typeface="+mn-lt"/>
                <a:ea typeface="+mn-ea"/>
              </a:rPr>
              <a:t>（1）登录</a:t>
            </a:r>
          </a:p>
          <a:p>
            <a:pPr algn="l" eaLnBrk="1" hangingPunct="1">
              <a:lnSpc>
                <a:spcPct val="150000"/>
              </a:lnSpc>
              <a:spcBef>
                <a:spcPct val="0"/>
              </a:spcBef>
              <a:buClrTx/>
              <a:buSzTx/>
              <a:buFontTx/>
              <a:buNone/>
            </a:pPr>
            <a:r>
              <a:rPr lang="zh-CN" altLang="en-US" sz="2000" dirty="0">
                <a:solidFill>
                  <a:schemeClr val="tx1"/>
                </a:solidFill>
                <a:latin typeface="+mn-lt"/>
                <a:ea typeface="+mn-ea"/>
              </a:rPr>
              <a:t>（2）用户管理</a:t>
            </a:r>
          </a:p>
          <a:p>
            <a:pPr algn="l" eaLnBrk="1" hangingPunct="1">
              <a:lnSpc>
                <a:spcPct val="150000"/>
              </a:lnSpc>
              <a:spcBef>
                <a:spcPct val="0"/>
              </a:spcBef>
              <a:buClrTx/>
              <a:buSzTx/>
              <a:buFontTx/>
              <a:buNone/>
            </a:pPr>
            <a:r>
              <a:rPr lang="zh-CN" altLang="en-US" sz="2000" dirty="0">
                <a:solidFill>
                  <a:schemeClr val="tx1"/>
                </a:solidFill>
                <a:latin typeface="+mn-lt"/>
                <a:ea typeface="+mn-ea"/>
              </a:rPr>
              <a:t>（3）订单管理</a:t>
            </a:r>
          </a:p>
          <a:p>
            <a:pPr algn="l" eaLnBrk="1" hangingPunct="1">
              <a:lnSpc>
                <a:spcPct val="150000"/>
              </a:lnSpc>
              <a:spcBef>
                <a:spcPct val="0"/>
              </a:spcBef>
              <a:buClrTx/>
              <a:buSzTx/>
              <a:buFontTx/>
              <a:buNone/>
            </a:pPr>
            <a:r>
              <a:rPr lang="zh-CN" altLang="en-US" sz="2000" dirty="0">
                <a:solidFill>
                  <a:schemeClr val="tx1"/>
                </a:solidFill>
                <a:latin typeface="+mn-lt"/>
                <a:ea typeface="+mn-ea"/>
              </a:rPr>
              <a:t>（4）商品管理</a:t>
            </a:r>
          </a:p>
        </p:txBody>
      </p:sp>
      <p:sp>
        <p:nvSpPr>
          <p:cNvPr id="7" name="文本框 6"/>
          <p:cNvSpPr txBox="1"/>
          <p:nvPr>
            <p:custDataLst>
              <p:tags r:id="rId6"/>
            </p:custDataLst>
          </p:nvPr>
        </p:nvSpPr>
        <p:spPr>
          <a:xfrm>
            <a:off x="838200" y="234080"/>
            <a:ext cx="10515600" cy="581607"/>
          </a:xfrm>
          <a:prstGeom prst="rect">
            <a:avLst/>
          </a:prstGeom>
        </p:spPr>
        <p:txBody>
          <a:bodyPr vert="horz" lIns="91440" tIns="45720" rIns="91440" bIns="45720" rtlCol="0" anchor="ctr">
            <a:normAutofit/>
          </a:bodyPr>
          <a:lstStyle>
            <a:lvl1pPr defTabSz="914400" eaLnBrk="1" latinLnBrk="0" hangingPunct="1">
              <a:lnSpc>
                <a:spcPct val="90000"/>
              </a:lnSpc>
              <a:buNone/>
              <a:defRPr sz="2800" b="1" i="0" baseline="0">
                <a:solidFill>
                  <a:srgbClr val="FFFFFF"/>
                </a:solidFill>
                <a:effectLst/>
                <a:ea typeface="黑体" panose="02010609060101010101" pitchFamily="49" charset="-122"/>
                <a:cs typeface="+mj-cs"/>
              </a:defRPr>
            </a:lvl1pPr>
          </a:lstStyle>
          <a:p>
            <a:endParaRPr lang="zh-CN" altLang="en-US" dirty="0">
              <a:solidFill>
                <a:schemeClr val="bg1"/>
              </a:solidFill>
              <a:latin typeface="+mj-lt"/>
              <a:ea typeface="+mj-ea"/>
            </a:endParaRPr>
          </a:p>
        </p:txBody>
      </p:sp>
      <p:sp>
        <p:nvSpPr>
          <p:cNvPr id="2" name="文本框 1"/>
          <p:cNvSpPr txBox="1"/>
          <p:nvPr/>
        </p:nvSpPr>
        <p:spPr>
          <a:xfrm>
            <a:off x="4842510" y="3409950"/>
            <a:ext cx="1432560" cy="645160"/>
          </a:xfrm>
          <a:prstGeom prst="rect">
            <a:avLst/>
          </a:prstGeom>
          <a:noFill/>
        </p:spPr>
        <p:txBody>
          <a:bodyPr wrap="square" rtlCol="0">
            <a:spAutoFit/>
          </a:bodyPr>
          <a:lstStyle/>
          <a:p>
            <a:pPr algn="ctr"/>
            <a:r>
              <a:rPr lang="zh-CN" altLang="en-US" sz="3600" b="1">
                <a:solidFill>
                  <a:schemeClr val="bg2">
                    <a:lumMod val="75000"/>
                  </a:schemeClr>
                </a:solidFill>
              </a:rPr>
              <a:t>功能</a:t>
            </a:r>
          </a:p>
        </p:txBody>
      </p:sp>
    </p:spTree>
    <p:custDataLst>
      <p:tags r:id="rId1"/>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5"/>
          <p:cNvPicPr>
            <a:picLocks noChangeAspect="1"/>
          </p:cNvPicPr>
          <p:nvPr/>
        </p:nvPicPr>
        <p:blipFill>
          <a:blip r:embed="rId3"/>
          <a:stretch>
            <a:fillRect/>
          </a:stretch>
        </p:blipFill>
        <p:spPr>
          <a:xfrm>
            <a:off x="2140131" y="1166103"/>
            <a:ext cx="7942020" cy="5328299"/>
          </a:xfrm>
          <a:prstGeom prst="rect">
            <a:avLst/>
          </a:prstGeom>
          <a:noFill/>
          <a:ln w="9525">
            <a:noFill/>
          </a:ln>
        </p:spPr>
      </p:pic>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6"/>
          <p:cNvPicPr>
            <a:picLocks noChangeAspect="1"/>
          </p:cNvPicPr>
          <p:nvPr/>
        </p:nvPicPr>
        <p:blipFill>
          <a:blip r:embed="rId3"/>
          <a:stretch>
            <a:fillRect/>
          </a:stretch>
        </p:blipFill>
        <p:spPr>
          <a:xfrm>
            <a:off x="2759940" y="998219"/>
            <a:ext cx="6907300" cy="5426331"/>
          </a:xfrm>
          <a:prstGeom prst="rect">
            <a:avLst/>
          </a:prstGeom>
          <a:noFill/>
          <a:ln w="9525">
            <a:noFill/>
          </a:ln>
        </p:spPr>
      </p:pic>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7"/>
          <p:cNvPicPr>
            <a:picLocks noChangeAspect="1"/>
          </p:cNvPicPr>
          <p:nvPr/>
        </p:nvPicPr>
        <p:blipFill>
          <a:blip r:embed="rId3"/>
          <a:stretch>
            <a:fillRect/>
          </a:stretch>
        </p:blipFill>
        <p:spPr>
          <a:xfrm>
            <a:off x="2691130" y="922655"/>
            <a:ext cx="7183120" cy="5649595"/>
          </a:xfrm>
          <a:prstGeom prst="rect">
            <a:avLst/>
          </a:prstGeom>
          <a:noFill/>
          <a:ln w="9525">
            <a:noFill/>
          </a:ln>
        </p:spPr>
      </p:pic>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0085" y="224774"/>
            <a:ext cx="3163570" cy="460375"/>
          </a:xfrm>
          <a:prstGeom prst="rect">
            <a:avLst/>
          </a:prstGeom>
          <a:noFill/>
        </p:spPr>
        <p:txBody>
          <a:bodyPr wrap="square" rtlCol="0">
            <a:spAutoFit/>
          </a:bodyPr>
          <a:lstStyle/>
          <a:p>
            <a:r>
              <a:rPr lang="zh-CN" altLang="en-US" sz="2400">
                <a:solidFill>
                  <a:schemeClr val="bg1"/>
                </a:solidFill>
              </a:rPr>
              <a:t>8)后台管理</a:t>
            </a:r>
          </a:p>
        </p:txBody>
      </p:sp>
      <p:pic>
        <p:nvPicPr>
          <p:cNvPr id="3" name="Picture 18"/>
          <p:cNvPicPr>
            <a:picLocks noChangeAspect="1"/>
          </p:cNvPicPr>
          <p:nvPr/>
        </p:nvPicPr>
        <p:blipFill>
          <a:blip r:embed="rId3"/>
          <a:stretch>
            <a:fillRect/>
          </a:stretch>
        </p:blipFill>
        <p:spPr>
          <a:xfrm>
            <a:off x="1825625" y="1155065"/>
            <a:ext cx="9149715" cy="4874895"/>
          </a:xfrm>
          <a:prstGeom prst="rect">
            <a:avLst/>
          </a:prstGeom>
          <a:noFill/>
          <a:ln w="9525">
            <a:noFill/>
          </a:ln>
        </p:spPr>
      </p:pic>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9"/>
          <p:cNvPicPr>
            <a:picLocks noChangeAspect="1"/>
          </p:cNvPicPr>
          <p:nvPr/>
        </p:nvPicPr>
        <p:blipFill>
          <a:blip r:embed="rId3"/>
          <a:stretch>
            <a:fillRect/>
          </a:stretch>
        </p:blipFill>
        <p:spPr>
          <a:xfrm>
            <a:off x="1765935" y="1354455"/>
            <a:ext cx="8970645" cy="4461510"/>
          </a:xfrm>
          <a:prstGeom prst="rect">
            <a:avLst/>
          </a:prstGeom>
          <a:noFill/>
          <a:ln w="9525">
            <a:noFill/>
          </a:ln>
        </p:spPr>
      </p:pic>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0"/>
          <p:cNvPicPr>
            <a:picLocks noChangeAspect="1"/>
          </p:cNvPicPr>
          <p:nvPr/>
        </p:nvPicPr>
        <p:blipFill>
          <a:blip r:embed="rId3"/>
          <a:stretch>
            <a:fillRect/>
          </a:stretch>
        </p:blipFill>
        <p:spPr>
          <a:xfrm>
            <a:off x="1884680" y="1379855"/>
            <a:ext cx="8790305" cy="4679950"/>
          </a:xfrm>
          <a:prstGeom prst="rect">
            <a:avLst/>
          </a:prstGeom>
          <a:noFill/>
          <a:ln w="9525">
            <a:noFill/>
          </a:ln>
        </p:spPr>
      </p:pic>
    </p:spTree>
    <p:custDataLst>
      <p:tags r:id="rId1"/>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71170" y="260985"/>
            <a:ext cx="4133215" cy="460375"/>
          </a:xfrm>
          <a:prstGeom prst="rect">
            <a:avLst/>
          </a:prstGeom>
          <a:noFill/>
        </p:spPr>
        <p:txBody>
          <a:bodyPr wrap="square" rtlCol="0">
            <a:spAutoFit/>
          </a:bodyPr>
          <a:lstStyle/>
          <a:p>
            <a:r>
              <a:rPr lang="zh-CN" altLang="en-US" sz="2400">
                <a:solidFill>
                  <a:schemeClr val="bg1"/>
                </a:solidFill>
              </a:rPr>
              <a:t>9)添加商品</a:t>
            </a:r>
          </a:p>
        </p:txBody>
      </p:sp>
      <p:pic>
        <p:nvPicPr>
          <p:cNvPr id="3" name="Picture 22"/>
          <p:cNvPicPr>
            <a:picLocks noChangeAspect="1"/>
          </p:cNvPicPr>
          <p:nvPr/>
        </p:nvPicPr>
        <p:blipFill>
          <a:blip r:embed="rId3"/>
          <a:stretch>
            <a:fillRect/>
          </a:stretch>
        </p:blipFill>
        <p:spPr>
          <a:xfrm>
            <a:off x="2113535" y="1416783"/>
            <a:ext cx="8764262" cy="4559432"/>
          </a:xfrm>
          <a:prstGeom prst="rect">
            <a:avLst/>
          </a:prstGeom>
          <a:noFill/>
          <a:ln w="9525">
            <a:noFill/>
          </a:ln>
        </p:spPr>
      </p:pic>
    </p:spTree>
    <p:custDataLst>
      <p:tags r:id="rId1"/>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85090" y="166068"/>
            <a:ext cx="3432175" cy="461665"/>
          </a:xfrm>
          <a:prstGeom prst="rect">
            <a:avLst/>
          </a:prstGeom>
          <a:noFill/>
        </p:spPr>
        <p:txBody>
          <a:bodyPr wrap="square" rtlCol="0">
            <a:spAutoFit/>
          </a:bodyPr>
          <a:lstStyle/>
          <a:p>
            <a:r>
              <a:rPr lang="zh-CN" altLang="en-US" sz="2400" dirty="0">
                <a:solidFill>
                  <a:schemeClr val="bg1"/>
                </a:solidFill>
              </a:rPr>
              <a:t>白盒测试</a:t>
            </a:r>
          </a:p>
        </p:txBody>
      </p:sp>
      <p:sp>
        <p:nvSpPr>
          <p:cNvPr id="3" name="文本框 2"/>
          <p:cNvSpPr txBox="1"/>
          <p:nvPr/>
        </p:nvSpPr>
        <p:spPr>
          <a:xfrm>
            <a:off x="655955" y="1111885"/>
            <a:ext cx="10386060" cy="922020"/>
          </a:xfrm>
          <a:prstGeom prst="rect">
            <a:avLst/>
          </a:prstGeom>
          <a:noFill/>
        </p:spPr>
        <p:txBody>
          <a:bodyPr wrap="square" rtlCol="0">
            <a:spAutoFit/>
          </a:bodyPr>
          <a:lstStyle/>
          <a:p>
            <a:r>
              <a:rPr lang="zh-CN" altLang="en-US"/>
              <a:t>订单支付状态管理</a:t>
            </a:r>
          </a:p>
          <a:p>
            <a:r>
              <a:rPr lang="zh-CN" altLang="en-US"/>
              <a:t>1)由程序流程图导出程序流图</a:t>
            </a:r>
          </a:p>
          <a:p>
            <a:endParaRPr lang="zh-CN" altLang="en-US"/>
          </a:p>
        </p:txBody>
      </p:sp>
      <p:pic>
        <p:nvPicPr>
          <p:cNvPr id="7" name="图片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a:xfrm>
            <a:off x="1493520" y="1737995"/>
            <a:ext cx="4877435" cy="4883785"/>
          </a:xfrm>
          <a:prstGeom prst="rect">
            <a:avLst/>
          </a:prstGeom>
          <a:noFill/>
          <a:ln>
            <a:noFill/>
          </a:ln>
        </p:spPr>
      </p:pic>
      <p:pic>
        <p:nvPicPr>
          <p:cNvPr id="8" name="图片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a:xfrm>
            <a:off x="6849745" y="1111885"/>
            <a:ext cx="4759960" cy="5509895"/>
          </a:xfrm>
          <a:prstGeom prst="rect">
            <a:avLst/>
          </a:prstGeom>
          <a:noFill/>
          <a:ln>
            <a:noFill/>
          </a:ln>
        </p:spPr>
      </p:pic>
    </p:spTree>
    <p:custDataLst>
      <p:tags r:id="rId1"/>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94715" y="1080556"/>
            <a:ext cx="9773920" cy="2584450"/>
          </a:xfrm>
          <a:prstGeom prst="rect">
            <a:avLst/>
          </a:prstGeom>
          <a:noFill/>
        </p:spPr>
        <p:txBody>
          <a:bodyPr wrap="square" rtlCol="0">
            <a:spAutoFit/>
          </a:bodyPr>
          <a:lstStyle/>
          <a:p>
            <a:r>
              <a:rPr lang="zh-CN" altLang="en-US" dirty="0"/>
              <a:t>2)计算需测试的基本路径数，通过计算环路复杂性来达到：</a:t>
            </a:r>
          </a:p>
          <a:p>
            <a:r>
              <a:rPr lang="zh-CN" altLang="en-US" dirty="0"/>
              <a:t>V(G)=E-N+2=9-7+2=4</a:t>
            </a:r>
          </a:p>
          <a:p>
            <a:r>
              <a:rPr lang="zh-CN" altLang="en-US" dirty="0"/>
              <a:t>3)确定基本路径的集合</a:t>
            </a:r>
          </a:p>
          <a:p>
            <a:r>
              <a:rPr lang="zh-CN" altLang="en-US" dirty="0"/>
              <a:t>路径1: 1-2-5-7</a:t>
            </a:r>
          </a:p>
          <a:p>
            <a:r>
              <a:rPr lang="zh-CN" altLang="en-US" dirty="0"/>
              <a:t>路径2:1-2-3-5-7</a:t>
            </a:r>
          </a:p>
          <a:p>
            <a:r>
              <a:rPr lang="zh-CN" altLang="en-US" dirty="0"/>
              <a:t>路径3:1-2-3-4-5-7</a:t>
            </a:r>
          </a:p>
          <a:p>
            <a:r>
              <a:rPr lang="zh-CN" altLang="en-US" dirty="0"/>
              <a:t>路径4:1-2-3-4-6-7</a:t>
            </a:r>
          </a:p>
          <a:p>
            <a:r>
              <a:rPr lang="zh-CN" altLang="en-US" dirty="0"/>
              <a:t>4)根据基本路径设计测试用例</a:t>
            </a:r>
          </a:p>
          <a:p>
            <a:endParaRPr lang="zh-CN" altLang="en-US" dirty="0"/>
          </a:p>
        </p:txBody>
      </p:sp>
      <p:graphicFrame>
        <p:nvGraphicFramePr>
          <p:cNvPr id="6" name="表格 5"/>
          <p:cNvGraphicFramePr/>
          <p:nvPr>
            <p:extLst>
              <p:ext uri="{D42A27DB-BD31-4B8C-83A1-F6EECF244321}">
                <p14:modId xmlns:p14="http://schemas.microsoft.com/office/powerpoint/2010/main" val="355210179"/>
              </p:ext>
            </p:extLst>
          </p:nvPr>
        </p:nvGraphicFramePr>
        <p:xfrm>
          <a:off x="1079880" y="3665006"/>
          <a:ext cx="6798310" cy="2974340"/>
        </p:xfrm>
        <a:graphic>
          <a:graphicData uri="http://schemas.openxmlformats.org/drawingml/2006/table">
            <a:tbl>
              <a:tblPr firstRow="1" bandRow="1">
                <a:tableStyleId>{5940675A-B579-460E-94D1-54222C63F5DA}</a:tableStyleId>
              </a:tblPr>
              <a:tblGrid>
                <a:gridCol w="2082800"/>
                <a:gridCol w="2557145"/>
                <a:gridCol w="2158365"/>
              </a:tblGrid>
              <a:tr h="24892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路径</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条件</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结果</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1</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orderId==null</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OrderServiceException “订单编号不存在”</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2</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orderId!=null&amp;&amp;order==null</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OrderServiceException “订单不存在”</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4803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3</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orderId!=null&amp;&amp;order!=null&amp;&amp;orderStatus!=ORDER_STATUS_NO_PAYMENT</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OrderServiceException “订单状态已支付”</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47395">
                <a:tc>
                  <a:txBody>
                    <a:bodyPr/>
                    <a:lstStyle/>
                    <a:p>
                      <a:pPr indent="0" algn="ctr">
                        <a:buNone/>
                      </a:pPr>
                      <a:r>
                        <a:rPr lang="en-US" sz="1600" b="0" dirty="0">
                          <a:latin typeface="宋体" panose="02010600030101010101" pitchFamily="2" charset="-122"/>
                          <a:ea typeface="宋体" panose="02010600030101010101" pitchFamily="2" charset="-122"/>
                          <a:cs typeface="宋体" panose="02010600030101010101" pitchFamily="2" charset="-122"/>
                        </a:rPr>
                        <a:t>4</a:t>
                      </a:r>
                      <a:endParaRPr lang="en-US" altLang="en-US" sz="1600" b="0"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orderId!=null&amp;&amp;order!=null&amp;&amp;orderStatus==ORDER_STATUS_NO_PAYMENT</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dirty="0" err="1">
                          <a:latin typeface="宋体" panose="02010600030101010101" pitchFamily="2" charset="-122"/>
                          <a:ea typeface="宋体" panose="02010600030101010101" pitchFamily="2" charset="-122"/>
                          <a:cs typeface="宋体" panose="02010600030101010101" pitchFamily="2" charset="-122"/>
                        </a:rPr>
                        <a:t>改变订单状态成功</a:t>
                      </a:r>
                      <a:endParaRPr lang="en-US" altLang="en-US" sz="1600" b="0" dirty="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MH_Others_8"/>
          <p:cNvSpPr/>
          <p:nvPr>
            <p:custDataLst>
              <p:tags r:id="rId2"/>
            </p:custDataLst>
          </p:nvPr>
        </p:nvSpPr>
        <p:spPr>
          <a:xfrm>
            <a:off x="749935" y="1064260"/>
            <a:ext cx="2875915" cy="638810"/>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ts val="0"/>
              </a:spcBef>
              <a:spcAft>
                <a:spcPts val="0"/>
              </a:spcAft>
              <a:defRPr/>
            </a:pPr>
            <a:r>
              <a:rPr lang="zh-CN" altLang="en-US" sz="2800">
                <a:solidFill>
                  <a:schemeClr val="bg2">
                    <a:lumMod val="75000"/>
                  </a:schemeClr>
                </a:solidFill>
                <a:sym typeface="+mn-ea"/>
              </a:rPr>
              <a:t>开发技术和平台</a:t>
            </a:r>
            <a:endParaRPr lang="zh-CN" altLang="en-US" sz="2800" smtClean="0">
              <a:solidFill>
                <a:schemeClr val="bg2">
                  <a:lumMod val="75000"/>
                </a:schemeClr>
              </a:solidFill>
              <a:latin typeface="+mj-lt"/>
              <a:ea typeface="+mj-ea"/>
              <a:cs typeface="+mj-cs"/>
              <a:sym typeface="+mn-ea"/>
            </a:endParaRPr>
          </a:p>
        </p:txBody>
      </p:sp>
      <p:sp>
        <p:nvSpPr>
          <p:cNvPr id="26" name="MH_Number_3"/>
          <p:cNvSpPr>
            <a:spLocks noChangeArrowheads="1"/>
          </p:cNvSpPr>
          <p:nvPr>
            <p:custDataLst>
              <p:tags r:id="rId3"/>
            </p:custDataLst>
          </p:nvPr>
        </p:nvSpPr>
        <p:spPr bwMode="auto">
          <a:xfrm>
            <a:off x="2181384" y="2787201"/>
            <a:ext cx="294817" cy="595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fontScale="92500" lnSpcReduction="20000"/>
          </a:bodyPr>
          <a:lstStyle>
            <a:lvl1pPr algn="just">
              <a:lnSpc>
                <a:spcPct val="110000"/>
              </a:lnSpc>
              <a:spcBef>
                <a:spcPts val="600"/>
              </a:spcBef>
              <a:buClr>
                <a:schemeClr val="accent1"/>
              </a:buClr>
              <a:buSzPct val="80000"/>
              <a:buFont typeface="Wingdings" panose="05000000000000000000" pitchFamily="2" charset="2"/>
              <a:buChar char=""/>
              <a:defRPr sz="2400">
                <a:solidFill>
                  <a:schemeClr val="accent1"/>
                </a:solidFill>
                <a:latin typeface="Arial" panose="020B0604020202020204" pitchFamily="34" charset="0"/>
                <a:ea typeface="黑体" panose="02010609060101010101" pitchFamily="49" charset="-122"/>
              </a:defRPr>
            </a:lvl1pPr>
            <a:lvl2pPr marL="742950" indent="-285750" algn="just">
              <a:lnSpc>
                <a:spcPct val="120000"/>
              </a:lnSpc>
              <a:spcAft>
                <a:spcPts val="600"/>
              </a:spcAft>
              <a:buClr>
                <a:srgbClr val="D5BDAF"/>
              </a:buClr>
              <a:buFont typeface="幼圆" panose="02010509060101010101" pitchFamily="49" charset="-122"/>
              <a:buChar char=" "/>
              <a:defRPr sz="1600">
                <a:solidFill>
                  <a:schemeClr val="tx1"/>
                </a:solidFill>
                <a:latin typeface="Arial" panose="020B0604020202020204" pitchFamily="34" charset="0"/>
                <a:ea typeface="黑体" panose="02010609060101010101" pitchFamily="49"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幼圆" panose="02010509060101010101" pitchFamily="49"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幼圆" panose="02010509060101010101" pitchFamily="49" charset="-122"/>
              </a:defRPr>
            </a:lvl9pPr>
          </a:lstStyle>
          <a:p>
            <a:pPr algn="ctr" eaLnBrk="1" hangingPunct="1">
              <a:lnSpc>
                <a:spcPct val="120000"/>
              </a:lnSpc>
              <a:spcBef>
                <a:spcPct val="0"/>
              </a:spcBef>
              <a:buClrTx/>
              <a:buSzTx/>
              <a:buFont typeface="Arial" panose="020B0604020202020204" pitchFamily="34" charset="0"/>
              <a:buNone/>
            </a:pPr>
            <a:endParaRPr lang="zh-CN" altLang="en-US" sz="4000">
              <a:solidFill>
                <a:schemeClr val="accent5">
                  <a:lumMod val="75000"/>
                </a:schemeClr>
              </a:solidFill>
              <a:latin typeface="+mn-lt"/>
              <a:ea typeface="+mn-ea"/>
            </a:endParaRPr>
          </a:p>
        </p:txBody>
      </p:sp>
      <p:sp>
        <p:nvSpPr>
          <p:cNvPr id="4" name="文本框 3"/>
          <p:cNvSpPr txBox="1"/>
          <p:nvPr/>
        </p:nvSpPr>
        <p:spPr>
          <a:xfrm>
            <a:off x="932180" y="1578610"/>
            <a:ext cx="10058400" cy="3538220"/>
          </a:xfrm>
          <a:prstGeom prst="rect">
            <a:avLst/>
          </a:prstGeom>
          <a:noFill/>
        </p:spPr>
        <p:txBody>
          <a:bodyPr wrap="square" rtlCol="0">
            <a:spAutoFit/>
          </a:bodyPr>
          <a:lstStyle/>
          <a:p>
            <a:r>
              <a:rPr lang="zh-CN" altLang="en-US" sz="2400"/>
              <a:t>  开发技术Springboot、Mybatis、jquery、bootstrap、js </a:t>
            </a:r>
          </a:p>
          <a:p>
            <a:r>
              <a:rPr lang="zh-CN" altLang="en-US" sz="2400"/>
              <a:t>  开发平台 PC win10. Mac OS </a:t>
            </a:r>
          </a:p>
          <a:p>
            <a:r>
              <a:rPr lang="zh-CN" altLang="en-US" sz="2400"/>
              <a:t>  开发环境IntelliJ Idea、Navicat Premium、Java8 </a:t>
            </a:r>
          </a:p>
          <a:p>
            <a:endParaRPr lang="zh-CN" altLang="en-US" sz="2400"/>
          </a:p>
          <a:p>
            <a:r>
              <a:rPr lang="zh-CN" altLang="en-US" sz="3200">
                <a:solidFill>
                  <a:schemeClr val="bg2">
                    <a:lumMod val="75000"/>
                  </a:schemeClr>
                </a:solidFill>
              </a:rPr>
              <a:t>优化设计模型</a:t>
            </a:r>
            <a:endParaRPr lang="zh-CN" altLang="en-US" sz="2400"/>
          </a:p>
          <a:p>
            <a:r>
              <a:rPr lang="zh-CN" altLang="en-US" sz="2400"/>
              <a:t>       本项目使用maven管理项目、spring-boot框架、以及mybatis框架，它们的优点很明显，封装好了了框架级别的API，并且mybatis能自动生成实体类和关系型数据库的Mapper映射类。在后期若有扩大项目规模的意向，再基于对相关业务技术的了解下进行重构优化。</a:t>
            </a:r>
          </a:p>
        </p:txBody>
      </p:sp>
    </p:spTree>
    <p:custDataLst>
      <p:tags r:id="rId1"/>
    </p:custData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15620" y="231139"/>
            <a:ext cx="3626485" cy="461665"/>
          </a:xfrm>
          <a:prstGeom prst="rect">
            <a:avLst/>
          </a:prstGeom>
          <a:noFill/>
        </p:spPr>
        <p:txBody>
          <a:bodyPr wrap="square" rtlCol="0">
            <a:spAutoFit/>
          </a:bodyPr>
          <a:lstStyle/>
          <a:p>
            <a:r>
              <a:rPr lang="zh-CN" altLang="en-US" sz="2400" dirty="0">
                <a:solidFill>
                  <a:schemeClr val="bg1"/>
                </a:solidFill>
              </a:rPr>
              <a:t>黑盒测试</a:t>
            </a:r>
          </a:p>
        </p:txBody>
      </p:sp>
      <p:sp>
        <p:nvSpPr>
          <p:cNvPr id="3" name="文本框 2"/>
          <p:cNvSpPr txBox="1"/>
          <p:nvPr/>
        </p:nvSpPr>
        <p:spPr>
          <a:xfrm>
            <a:off x="560705" y="1141730"/>
            <a:ext cx="11057255" cy="3692525"/>
          </a:xfrm>
          <a:prstGeom prst="rect">
            <a:avLst/>
          </a:prstGeom>
          <a:noFill/>
        </p:spPr>
        <p:txBody>
          <a:bodyPr wrap="square" rtlCol="0">
            <a:spAutoFit/>
          </a:bodyPr>
          <a:lstStyle/>
          <a:p>
            <a:r>
              <a:rPr lang="zh-CN" altLang="en-US"/>
              <a:t>结算：</a:t>
            </a:r>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r>
              <a:rPr lang="zh-CN" altLang="en-US"/>
              <a:t>测试用例</a:t>
            </a:r>
          </a:p>
          <a:p>
            <a:r>
              <a:rPr lang="zh-CN" altLang="en-US"/>
              <a:t>1、商品种类</a:t>
            </a:r>
          </a:p>
          <a:p>
            <a:endParaRPr lang="zh-CN" altLang="en-US"/>
          </a:p>
          <a:p>
            <a:endParaRPr lang="zh-CN" altLang="en-US"/>
          </a:p>
        </p:txBody>
      </p:sp>
      <p:graphicFrame>
        <p:nvGraphicFramePr>
          <p:cNvPr id="12" name="表格 11"/>
          <p:cNvGraphicFramePr/>
          <p:nvPr/>
        </p:nvGraphicFramePr>
        <p:xfrm>
          <a:off x="560705" y="1593850"/>
          <a:ext cx="7839710" cy="1834515"/>
        </p:xfrm>
        <a:graphic>
          <a:graphicData uri="http://schemas.openxmlformats.org/drawingml/2006/table">
            <a:tbl>
              <a:tblPr firstRow="1" bandRow="1">
                <a:tableStyleId>{5940675A-B579-460E-94D1-54222C63F5DA}</a:tableStyleId>
              </a:tblPr>
              <a:tblGrid>
                <a:gridCol w="1553210"/>
                <a:gridCol w="1555750"/>
                <a:gridCol w="694690"/>
                <a:gridCol w="2416175"/>
                <a:gridCol w="1619885"/>
              </a:tblGrid>
              <a:tr h="36068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需求</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有效等价类</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编号</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无效等价类</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编号</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315">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商品种类</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选中商品</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(1)</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无选中</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(5)</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90525">
                <a:tc rowSpan="2">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商品数量</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2">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非空</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2">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(2)</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0个</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(6）</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315">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超出库存</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(7)</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068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地址</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非空</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(3)</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空</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(8)</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19" name="表格 18"/>
          <p:cNvGraphicFramePr/>
          <p:nvPr/>
        </p:nvGraphicFramePr>
        <p:xfrm>
          <a:off x="560705" y="4377055"/>
          <a:ext cx="7914640" cy="1710690"/>
        </p:xfrm>
        <a:graphic>
          <a:graphicData uri="http://schemas.openxmlformats.org/drawingml/2006/table">
            <a:tbl>
              <a:tblPr firstRow="1" bandRow="1">
                <a:tableStyleId>{5940675A-B579-460E-94D1-54222C63F5DA}</a:tableStyleId>
              </a:tblPr>
              <a:tblGrid>
                <a:gridCol w="2756535"/>
                <a:gridCol w="2578100"/>
                <a:gridCol w="2580005"/>
              </a:tblGrid>
              <a:tr h="57023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测试数据</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期望结果</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覆盖范围</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7023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选中格力空调</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结算</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等价类（1）</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7023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无选中</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无法结算</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等价类（5）</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ustDataLst>
      <p:tags r:id="rId1"/>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95605" y="1111250"/>
            <a:ext cx="8013700" cy="3415030"/>
          </a:xfrm>
          <a:prstGeom prst="rect">
            <a:avLst/>
          </a:prstGeom>
          <a:noFill/>
        </p:spPr>
        <p:txBody>
          <a:bodyPr wrap="square" rtlCol="0">
            <a:spAutoFit/>
          </a:bodyPr>
          <a:lstStyle/>
          <a:p>
            <a:r>
              <a:rPr lang="zh-CN" altLang="en-US"/>
              <a:t>2、商品数量</a:t>
            </a:r>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r>
              <a:rPr lang="zh-CN" altLang="en-US"/>
              <a:t>3、地址</a:t>
            </a:r>
          </a:p>
          <a:p>
            <a:endParaRPr lang="zh-CN" altLang="en-US"/>
          </a:p>
          <a:p>
            <a:endParaRPr lang="zh-CN" altLang="en-US"/>
          </a:p>
        </p:txBody>
      </p:sp>
      <p:graphicFrame>
        <p:nvGraphicFramePr>
          <p:cNvPr id="3" name="表格 2"/>
          <p:cNvGraphicFramePr/>
          <p:nvPr/>
        </p:nvGraphicFramePr>
        <p:xfrm>
          <a:off x="710565" y="1576070"/>
          <a:ext cx="7847965" cy="1920240"/>
        </p:xfrm>
        <a:graphic>
          <a:graphicData uri="http://schemas.openxmlformats.org/drawingml/2006/table">
            <a:tbl>
              <a:tblPr firstRow="1" bandRow="1">
                <a:tableStyleId>{5940675A-B579-460E-94D1-54222C63F5DA}</a:tableStyleId>
              </a:tblPr>
              <a:tblGrid>
                <a:gridCol w="2614930"/>
                <a:gridCol w="2615565"/>
                <a:gridCol w="2617470"/>
              </a:tblGrid>
              <a:tr h="48006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测试数据</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期望结果</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覆盖范围</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8006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添加格力空调23件</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结算</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等价类（2）</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8006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删除空调为0件</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无法结算</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等价类（6）</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8006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添加空调为999件</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超出库存</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等价类（7）</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4" name="表格 3"/>
          <p:cNvGraphicFramePr/>
          <p:nvPr/>
        </p:nvGraphicFramePr>
        <p:xfrm>
          <a:off x="710565" y="4051300"/>
          <a:ext cx="7847330" cy="1889760"/>
        </p:xfrm>
        <a:graphic>
          <a:graphicData uri="http://schemas.openxmlformats.org/drawingml/2006/table">
            <a:tbl>
              <a:tblPr firstRow="1" bandRow="1">
                <a:tableStyleId>{5940675A-B579-460E-94D1-54222C63F5DA}</a:tableStyleId>
              </a:tblPr>
              <a:tblGrid>
                <a:gridCol w="2614930"/>
                <a:gridCol w="2614930"/>
                <a:gridCol w="2617470"/>
              </a:tblGrid>
              <a:tr h="62992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测试数据</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期望结果</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覆盖范围</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2992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选中</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结算</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等价类（3）</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29920">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无选中</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无法结算</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宋体" panose="02010600030101010101" pitchFamily="2" charset="-122"/>
                          <a:ea typeface="宋体" panose="02010600030101010101" pitchFamily="2" charset="-122"/>
                          <a:cs typeface="宋体" panose="02010600030101010101" pitchFamily="2" charset="-122"/>
                        </a:rPr>
                        <a:t>等价类（8）</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ustDataLst>
      <p:tags r:id="rId1"/>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0005" y="213756"/>
            <a:ext cx="4322618" cy="461665"/>
          </a:xfrm>
          <a:prstGeom prst="rect">
            <a:avLst/>
          </a:prstGeom>
          <a:noFill/>
        </p:spPr>
        <p:txBody>
          <a:bodyPr wrap="square" rtlCol="0">
            <a:spAutoFit/>
          </a:bodyPr>
          <a:lstStyle/>
          <a:p>
            <a:r>
              <a:rPr lang="zh-CN" altLang="en-US" sz="2400" dirty="0">
                <a:solidFill>
                  <a:schemeClr val="bg1"/>
                </a:solidFill>
              </a:rPr>
              <a:t>分工</a:t>
            </a:r>
          </a:p>
        </p:txBody>
      </p:sp>
      <p:sp>
        <p:nvSpPr>
          <p:cNvPr id="3" name="TextBox 2"/>
          <p:cNvSpPr txBox="1"/>
          <p:nvPr/>
        </p:nvSpPr>
        <p:spPr>
          <a:xfrm>
            <a:off x="1223159" y="2220686"/>
            <a:ext cx="11566566" cy="1846659"/>
          </a:xfrm>
          <a:prstGeom prst="rect">
            <a:avLst/>
          </a:prstGeom>
          <a:noFill/>
        </p:spPr>
        <p:txBody>
          <a:bodyPr wrap="square" rtlCol="0">
            <a:spAutoFit/>
          </a:bodyPr>
          <a:lstStyle/>
          <a:p>
            <a:r>
              <a:rPr lang="zh-CN" altLang="en-US" sz="2400" dirty="0" smtClean="0"/>
              <a:t>需求分析、概要设计：杨耀武</a:t>
            </a:r>
            <a:endParaRPr lang="en-US" altLang="zh-CN" sz="2400" dirty="0" smtClean="0"/>
          </a:p>
          <a:p>
            <a:r>
              <a:rPr lang="zh-CN" altLang="en-US" sz="2400" dirty="0"/>
              <a:t>数据库</a:t>
            </a:r>
            <a:r>
              <a:rPr lang="zh-CN" altLang="en-US" sz="2400" dirty="0" smtClean="0"/>
              <a:t>设计、页面美化：朱莹</a:t>
            </a:r>
            <a:endParaRPr lang="en-US" altLang="zh-CN" sz="2400" dirty="0" smtClean="0"/>
          </a:p>
          <a:p>
            <a:r>
              <a:rPr lang="zh-CN" altLang="en-US" sz="2400" dirty="0" smtClean="0"/>
              <a:t>详细设计：王宇、相同同</a:t>
            </a:r>
            <a:endParaRPr lang="en-US" altLang="zh-CN" sz="2400" dirty="0" smtClean="0"/>
          </a:p>
          <a:p>
            <a:r>
              <a:rPr lang="zh-CN" altLang="en-US" sz="2400" dirty="0" smtClean="0"/>
              <a:t>测试、文档撰写：赵超</a:t>
            </a:r>
            <a:endParaRPr lang="en-US" altLang="zh-CN" sz="2400" dirty="0" smtClean="0"/>
          </a:p>
          <a:p>
            <a:endParaRPr lang="zh-CN" altLang="en-US" dirty="0"/>
          </a:p>
        </p:txBody>
      </p:sp>
    </p:spTree>
    <p:extLst>
      <p:ext uri="{BB962C8B-B14F-4D97-AF65-F5344CB8AC3E}">
        <p14:creationId xmlns:p14="http://schemas.microsoft.com/office/powerpoint/2010/main" val="38562025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09778" y="-204706"/>
            <a:ext cx="7120996" cy="1632821"/>
          </a:xfrm>
        </p:spPr>
        <p:txBody>
          <a:bodyPr/>
          <a:lstStyle/>
          <a:p>
            <a:r>
              <a:rPr lang="zh-CN" altLang="en-US"/>
              <a:t>总结</a:t>
            </a:r>
          </a:p>
        </p:txBody>
      </p:sp>
      <p:sp>
        <p:nvSpPr>
          <p:cNvPr id="3" name="文本框 2"/>
          <p:cNvSpPr txBox="1"/>
          <p:nvPr/>
        </p:nvSpPr>
        <p:spPr>
          <a:xfrm>
            <a:off x="426720" y="1068705"/>
            <a:ext cx="11338560" cy="460375"/>
          </a:xfrm>
          <a:prstGeom prst="rect">
            <a:avLst/>
          </a:prstGeom>
          <a:noFill/>
        </p:spPr>
        <p:txBody>
          <a:bodyPr wrap="square" rtlCol="0">
            <a:spAutoFit/>
          </a:bodyPr>
          <a:lstStyle/>
          <a:p>
            <a:endParaRPr lang="zh-CN" altLang="en-US" sz="2400"/>
          </a:p>
        </p:txBody>
      </p:sp>
    </p:spTree>
    <p:custDataLst>
      <p:tags r:id="rId1"/>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p>
            <a:r>
              <a:rPr lang="en-US" altLang="zh-CN" smtClean="0">
                <a:latin typeface="+mj-lt"/>
                <a:ea typeface="+mj-ea"/>
              </a:rPr>
              <a:t>THANKS</a:t>
            </a:r>
          </a:p>
        </p:txBody>
      </p:sp>
    </p:spTree>
    <p:custDataLst>
      <p:tags r:id="rId1"/>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1257" y="1389412"/>
            <a:ext cx="11709070" cy="5078313"/>
          </a:xfrm>
          <a:prstGeom prst="rect">
            <a:avLst/>
          </a:prstGeom>
          <a:noFill/>
        </p:spPr>
        <p:txBody>
          <a:bodyPr wrap="square" rtlCol="0">
            <a:spAutoFit/>
          </a:bodyPr>
          <a:lstStyle/>
          <a:p>
            <a:r>
              <a:rPr lang="zh-CN" altLang="zh-CN" dirty="0" smtClean="0"/>
              <a:t>为了</a:t>
            </a:r>
            <a:r>
              <a:rPr lang="zh-CN" altLang="zh-CN" dirty="0"/>
              <a:t>保证系统能够长期、安全、稳定、可靠、高效的运行，在线购物商城应该满足以下的性能需求：</a:t>
            </a:r>
          </a:p>
          <a:p>
            <a:r>
              <a:rPr lang="zh-CN" altLang="zh-CN" dirty="0"/>
              <a:t>（</a:t>
            </a:r>
            <a:r>
              <a:rPr lang="en-US" altLang="zh-CN" dirty="0"/>
              <a:t>1</a:t>
            </a:r>
            <a:r>
              <a:rPr lang="zh-CN" altLang="zh-CN" dirty="0"/>
              <a:t>）系统处理的准确性和及时性</a:t>
            </a:r>
          </a:p>
          <a:p>
            <a:r>
              <a:rPr lang="zh-CN" altLang="zh-CN" dirty="0"/>
              <a:t>系统处理的准确性和及时性是系统的必要性能。在系统设计和开发过程中，要充分考虑系统当前和将来可能承受的工作量，使系统的处理能力和响应时间能够满足企业对信息处理的需求。</a:t>
            </a:r>
          </a:p>
          <a:p>
            <a:r>
              <a:rPr lang="zh-CN" altLang="zh-CN" dirty="0"/>
              <a:t>（</a:t>
            </a:r>
            <a:r>
              <a:rPr lang="en-US" altLang="zh-CN" dirty="0"/>
              <a:t>2</a:t>
            </a:r>
            <a:r>
              <a:rPr lang="zh-CN" altLang="zh-CN" dirty="0"/>
              <a:t>）系统的开放性和系统的可扩充性</a:t>
            </a:r>
          </a:p>
          <a:p>
            <a:r>
              <a:rPr lang="zh-CN" altLang="zh-CN" dirty="0"/>
              <a:t>在线购物商城在开发过程中，应该充分考虑以后的可扩充性。例如商品种类的更新，用户查询的需求也会不断的更新和完善。所有这些，都要求系统提供足够的手段进行功能的调整和扩充。而要实现这一点，应通过系统的开放性来完成，既系统应是一个开放系统，只要符合一定的规范，可以简单的加入和减少系统的模块，配置系统的硬件。通过软件的修补、替换完成系统的升级和更新换代。</a:t>
            </a:r>
          </a:p>
          <a:p>
            <a:r>
              <a:rPr lang="zh-CN" altLang="zh-CN" dirty="0"/>
              <a:t>（</a:t>
            </a:r>
            <a:r>
              <a:rPr lang="en-US" altLang="zh-CN" dirty="0"/>
              <a:t>3</a:t>
            </a:r>
            <a:r>
              <a:rPr lang="zh-CN" altLang="zh-CN" dirty="0"/>
              <a:t>）系统的易用性和易维护</a:t>
            </a:r>
            <a:r>
              <a:rPr lang="zh-CN" altLang="zh-CN" dirty="0" smtClean="0"/>
              <a:t>性</a:t>
            </a:r>
            <a:endParaRPr lang="en-US" altLang="zh-CN" dirty="0" smtClean="0"/>
          </a:p>
          <a:p>
            <a:r>
              <a:rPr lang="zh-CN" altLang="zh-CN" dirty="0"/>
              <a:t>（</a:t>
            </a:r>
            <a:r>
              <a:rPr lang="en-US" altLang="zh-CN" dirty="0"/>
              <a:t>4</a:t>
            </a:r>
            <a:r>
              <a:rPr lang="zh-CN" altLang="zh-CN" dirty="0"/>
              <a:t>）系统的标准性</a:t>
            </a:r>
          </a:p>
          <a:p>
            <a:r>
              <a:rPr lang="zh-CN" altLang="zh-CN" dirty="0"/>
              <a:t>（</a:t>
            </a:r>
            <a:r>
              <a:rPr lang="en-US" altLang="zh-CN" dirty="0"/>
              <a:t>5</a:t>
            </a:r>
            <a:r>
              <a:rPr lang="zh-CN" altLang="zh-CN" dirty="0"/>
              <a:t>）系统的先进性</a:t>
            </a:r>
          </a:p>
          <a:p>
            <a:r>
              <a:rPr lang="zh-CN" altLang="zh-CN" dirty="0"/>
              <a:t>目前计算系统的技术发展相当快，做为在线购物商城，应该保证系统在下个世纪仍旧是先进的，在系统的生命周期尽量做到系统的先进，充分完成企业信息处理的要求而不至于落后。这一方面通过系统的开放性和可扩充性，不断改善系统的功能完成。另一方面，在系统设计和开发的过程中，应在考虑成本的基础上尽量采用当前主流并先进且有良好发展前途的产品。</a:t>
            </a:r>
          </a:p>
          <a:p>
            <a:r>
              <a:rPr lang="zh-CN" altLang="zh-CN" dirty="0"/>
              <a:t>（</a:t>
            </a:r>
            <a:r>
              <a:rPr lang="en-US" altLang="zh-CN" dirty="0"/>
              <a:t>6</a:t>
            </a:r>
            <a:r>
              <a:rPr lang="zh-CN" altLang="zh-CN" dirty="0"/>
              <a:t>）系统的响应速度</a:t>
            </a:r>
          </a:p>
          <a:p>
            <a:endParaRPr lang="zh-CN" altLang="zh-CN" dirty="0"/>
          </a:p>
        </p:txBody>
      </p:sp>
      <p:sp>
        <p:nvSpPr>
          <p:cNvPr id="3" name="TextBox 2"/>
          <p:cNvSpPr txBox="1"/>
          <p:nvPr/>
        </p:nvSpPr>
        <p:spPr>
          <a:xfrm>
            <a:off x="261257" y="190006"/>
            <a:ext cx="4085112" cy="738664"/>
          </a:xfrm>
          <a:prstGeom prst="rect">
            <a:avLst/>
          </a:prstGeom>
          <a:noFill/>
        </p:spPr>
        <p:txBody>
          <a:bodyPr wrap="square" rtlCol="0">
            <a:spAutoFit/>
          </a:bodyPr>
          <a:lstStyle/>
          <a:p>
            <a:r>
              <a:rPr lang="zh-CN" altLang="zh-CN" sz="2400" b="1" dirty="0">
                <a:solidFill>
                  <a:schemeClr val="bg1"/>
                </a:solidFill>
              </a:rPr>
              <a:t>在线购物商城的性能需求</a:t>
            </a:r>
            <a:endParaRPr lang="zh-CN" altLang="zh-CN" sz="2400" dirty="0">
              <a:solidFill>
                <a:schemeClr val="bg1"/>
              </a:solidFill>
            </a:endParaRPr>
          </a:p>
          <a:p>
            <a:endParaRPr lang="zh-CN" altLang="en-US" dirty="0"/>
          </a:p>
        </p:txBody>
      </p:sp>
    </p:spTree>
    <p:extLst>
      <p:ext uri="{BB962C8B-B14F-4D97-AF65-F5344CB8AC3E}">
        <p14:creationId xmlns:p14="http://schemas.microsoft.com/office/powerpoint/2010/main" val="223492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3132" y="1508167"/>
            <a:ext cx="11602193" cy="4247317"/>
          </a:xfrm>
          <a:prstGeom prst="rect">
            <a:avLst/>
          </a:prstGeom>
          <a:noFill/>
        </p:spPr>
        <p:txBody>
          <a:bodyPr wrap="square" rtlCol="0">
            <a:spAutoFit/>
          </a:bodyPr>
          <a:lstStyle/>
          <a:p>
            <a:r>
              <a:rPr lang="zh-CN" altLang="zh-CN" dirty="0" smtClean="0"/>
              <a:t>（</a:t>
            </a:r>
            <a:r>
              <a:rPr lang="en-US" altLang="zh-CN" dirty="0"/>
              <a:t>1</a:t>
            </a:r>
            <a:r>
              <a:rPr lang="zh-CN" altLang="zh-CN" dirty="0"/>
              <a:t>）数据录入和处理的准确性和实时性</a:t>
            </a:r>
          </a:p>
          <a:p>
            <a:r>
              <a:rPr lang="zh-CN" altLang="zh-CN" dirty="0"/>
              <a:t>数据的输入是否准确是数据处理的前提，错误的输入会导致系统输出的不正确和不可用，从而使系统的工作失去意义。数据的输入来源是手工输入。手工输入要通过系统界面上的安排系统具有容错性，并且对操作人员要进行系统的培训。</a:t>
            </a:r>
          </a:p>
          <a:p>
            <a:r>
              <a:rPr lang="zh-CN" altLang="zh-CN" dirty="0"/>
              <a:t>系统中，数据的输入往往是大量的，因此系统要有一定的处理能力，以保证迅速的处理数据。</a:t>
            </a:r>
          </a:p>
          <a:p>
            <a:r>
              <a:rPr lang="zh-CN" altLang="zh-CN" dirty="0"/>
              <a:t>（</a:t>
            </a:r>
            <a:r>
              <a:rPr lang="en-US" altLang="zh-CN" dirty="0"/>
              <a:t>2</a:t>
            </a:r>
            <a:r>
              <a:rPr lang="zh-CN" altLang="zh-CN" dirty="0"/>
              <a:t>）数据的一致性与完整性</a:t>
            </a:r>
          </a:p>
          <a:p>
            <a:r>
              <a:rPr lang="zh-CN" altLang="zh-CN" dirty="0"/>
              <a:t>由于系统的数据是共享的，在不同的旅行社中中，商品信息是共享数据，所以如何保证这些数据的一致性，是系统必须解决的问题。要解决这一问题，要有一定的人员维护数据的一致性，在数据录入处控制数据的去向，并且要求对数据库的数据完整性进行严格的约束。</a:t>
            </a:r>
          </a:p>
          <a:p>
            <a:r>
              <a:rPr lang="zh-CN" altLang="zh-CN" dirty="0"/>
              <a:t>对于输入的数据，要为其定义完整性规则，如果不能符合完整性约束，系统应该拒绝该数据。</a:t>
            </a:r>
          </a:p>
          <a:p>
            <a:r>
              <a:rPr lang="zh-CN" altLang="zh-CN" dirty="0"/>
              <a:t>（</a:t>
            </a:r>
            <a:r>
              <a:rPr lang="en-US" altLang="zh-CN" dirty="0"/>
              <a:t>3</a:t>
            </a:r>
            <a:r>
              <a:rPr lang="zh-CN" altLang="zh-CN" dirty="0"/>
              <a:t>）数据的共享与独立性</a:t>
            </a:r>
          </a:p>
          <a:p>
            <a:r>
              <a:rPr lang="zh-CN" altLang="zh-CN" dirty="0"/>
              <a:t>在线购物商城的数据是共享的。然而，从系统开发的角度上看，共享会给设计和调试带来困难。因此，应该提供灵活的配置，使各个分系统能够独立运行，而通过人工干预的手段进行系统数据的交换。这样，也能提供系统的强壮性。</a:t>
            </a:r>
          </a:p>
          <a:p>
            <a:endParaRPr lang="zh-CN" altLang="en-US" dirty="0"/>
          </a:p>
        </p:txBody>
      </p:sp>
      <p:sp>
        <p:nvSpPr>
          <p:cNvPr id="3" name="TextBox 2"/>
          <p:cNvSpPr txBox="1"/>
          <p:nvPr/>
        </p:nvSpPr>
        <p:spPr>
          <a:xfrm>
            <a:off x="142504" y="190005"/>
            <a:ext cx="6080166" cy="830997"/>
          </a:xfrm>
          <a:prstGeom prst="rect">
            <a:avLst/>
          </a:prstGeom>
          <a:noFill/>
        </p:spPr>
        <p:txBody>
          <a:bodyPr wrap="square" rtlCol="0">
            <a:spAutoFit/>
          </a:bodyPr>
          <a:lstStyle/>
          <a:p>
            <a:r>
              <a:rPr lang="zh-CN" altLang="zh-CN" sz="2400" b="1" dirty="0" smtClean="0">
                <a:solidFill>
                  <a:schemeClr val="bg1"/>
                </a:solidFill>
              </a:rPr>
              <a:t>在线</a:t>
            </a:r>
            <a:r>
              <a:rPr lang="zh-CN" altLang="zh-CN" sz="2400" b="1" dirty="0">
                <a:solidFill>
                  <a:schemeClr val="bg1"/>
                </a:solidFill>
              </a:rPr>
              <a:t>购物商城的数据需求包括如下几点：</a:t>
            </a:r>
            <a:endParaRPr lang="zh-CN" altLang="zh-CN" sz="2400" dirty="0">
              <a:solidFill>
                <a:schemeClr val="bg1"/>
              </a:solidFill>
            </a:endParaRPr>
          </a:p>
          <a:p>
            <a:endParaRPr lang="zh-CN" altLang="en-US" sz="2400" dirty="0">
              <a:solidFill>
                <a:schemeClr val="bg1"/>
              </a:solidFill>
            </a:endParaRPr>
          </a:p>
        </p:txBody>
      </p:sp>
    </p:spTree>
    <p:extLst>
      <p:ext uri="{BB962C8B-B14F-4D97-AF65-F5344CB8AC3E}">
        <p14:creationId xmlns:p14="http://schemas.microsoft.com/office/powerpoint/2010/main" val="1505527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1257" y="213756"/>
            <a:ext cx="3942608" cy="461665"/>
          </a:xfrm>
          <a:prstGeom prst="rect">
            <a:avLst/>
          </a:prstGeom>
          <a:noFill/>
        </p:spPr>
        <p:txBody>
          <a:bodyPr wrap="square" rtlCol="0">
            <a:spAutoFit/>
          </a:bodyPr>
          <a:lstStyle/>
          <a:p>
            <a:r>
              <a:rPr lang="zh-CN" altLang="en-US" sz="2400" dirty="0" smtClean="0">
                <a:solidFill>
                  <a:schemeClr val="bg1"/>
                </a:solidFill>
              </a:rPr>
              <a:t>重点解决问题</a:t>
            </a:r>
            <a:r>
              <a:rPr lang="zh-CN" altLang="en-US" dirty="0" smtClean="0">
                <a:solidFill>
                  <a:schemeClr val="bg1"/>
                </a:solidFill>
              </a:rPr>
              <a:t>：</a:t>
            </a:r>
            <a:endParaRPr lang="zh-CN" altLang="en-US" dirty="0">
              <a:solidFill>
                <a:schemeClr val="bg1"/>
              </a:solidFill>
            </a:endParaRPr>
          </a:p>
        </p:txBody>
      </p:sp>
      <p:sp>
        <p:nvSpPr>
          <p:cNvPr id="3" name="TextBox 2"/>
          <p:cNvSpPr txBox="1"/>
          <p:nvPr/>
        </p:nvSpPr>
        <p:spPr>
          <a:xfrm>
            <a:off x="261257" y="1104405"/>
            <a:ext cx="11471564" cy="2031325"/>
          </a:xfrm>
          <a:prstGeom prst="rect">
            <a:avLst/>
          </a:prstGeom>
          <a:noFill/>
        </p:spPr>
        <p:txBody>
          <a:bodyPr wrap="square" rtlCol="0">
            <a:spAutoFit/>
          </a:bodyPr>
          <a:lstStyle/>
          <a:p>
            <a:endParaRPr lang="zh-CN" altLang="zh-CN" dirty="0"/>
          </a:p>
          <a:p>
            <a:pPr lvl="0"/>
            <a:r>
              <a:rPr lang="en-US" altLang="zh-CN" dirty="0" smtClean="0"/>
              <a:t>1.</a:t>
            </a:r>
            <a:r>
              <a:rPr lang="zh-CN" altLang="zh-CN" dirty="0" smtClean="0"/>
              <a:t>接受</a:t>
            </a:r>
            <a:r>
              <a:rPr lang="zh-CN" altLang="zh-CN" dirty="0"/>
              <a:t>：管理员和用户登录信息；</a:t>
            </a:r>
          </a:p>
          <a:p>
            <a:pPr lvl="0"/>
            <a:r>
              <a:rPr lang="en-US" altLang="zh-CN" dirty="0" smtClean="0"/>
              <a:t>2.</a:t>
            </a:r>
            <a:r>
              <a:rPr lang="zh-CN" altLang="zh-CN" dirty="0" smtClean="0"/>
              <a:t>输出</a:t>
            </a:r>
            <a:r>
              <a:rPr lang="zh-CN" altLang="zh-CN" dirty="0"/>
              <a:t>：订单信息、信息通知、商品信息；</a:t>
            </a:r>
          </a:p>
          <a:p>
            <a:pPr lvl="0"/>
            <a:r>
              <a:rPr lang="en-US" altLang="zh-CN" dirty="0" smtClean="0"/>
              <a:t>3.</a:t>
            </a:r>
            <a:r>
              <a:rPr lang="zh-CN" altLang="zh-CN" dirty="0" smtClean="0"/>
              <a:t>判断</a:t>
            </a:r>
            <a:r>
              <a:rPr lang="zh-CN" altLang="zh-CN" dirty="0"/>
              <a:t>信息的正误并采取相应的处理步骤；</a:t>
            </a:r>
          </a:p>
          <a:p>
            <a:pPr lvl="0"/>
            <a:r>
              <a:rPr lang="en-US" altLang="zh-CN" dirty="0" smtClean="0"/>
              <a:t>4.</a:t>
            </a:r>
            <a:r>
              <a:rPr lang="zh-CN" altLang="zh-CN" dirty="0" smtClean="0"/>
              <a:t>进行</a:t>
            </a:r>
            <a:r>
              <a:rPr lang="zh-CN" altLang="zh-CN" dirty="0"/>
              <a:t>数据库的查询、修改工作；</a:t>
            </a:r>
          </a:p>
          <a:p>
            <a:pPr lvl="0"/>
            <a:r>
              <a:rPr lang="en-US" altLang="zh-CN" dirty="0" smtClean="0"/>
              <a:t>5.</a:t>
            </a:r>
            <a:r>
              <a:rPr lang="zh-CN" altLang="zh-CN" dirty="0" smtClean="0"/>
              <a:t>接受</a:t>
            </a:r>
            <a:r>
              <a:rPr lang="zh-CN" altLang="zh-CN" dirty="0"/>
              <a:t>并判断错误，输出相应的出错消息；</a:t>
            </a:r>
          </a:p>
          <a:p>
            <a:endParaRPr lang="zh-CN" altLang="en-US" dirty="0"/>
          </a:p>
        </p:txBody>
      </p:sp>
    </p:spTree>
    <p:extLst>
      <p:ext uri="{BB962C8B-B14F-4D97-AF65-F5344CB8AC3E}">
        <p14:creationId xmlns:p14="http://schemas.microsoft.com/office/powerpoint/2010/main" val="2210802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E-R"/>
          <p:cNvPicPr>
            <a:picLocks noChangeAspect="1"/>
          </p:cNvPicPr>
          <p:nvPr/>
        </p:nvPicPr>
        <p:blipFill>
          <a:blip r:embed="rId3"/>
          <a:stretch>
            <a:fillRect/>
          </a:stretch>
        </p:blipFill>
        <p:spPr>
          <a:xfrm>
            <a:off x="1202690" y="205740"/>
            <a:ext cx="9234805" cy="6420485"/>
          </a:xfrm>
          <a:prstGeom prst="rect">
            <a:avLst/>
          </a:prstGeom>
          <a:noFill/>
          <a:ln w="9525">
            <a:noFill/>
          </a:ln>
        </p:spPr>
      </p:pic>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419100" y="1926590"/>
          <a:ext cx="11338560" cy="4343400"/>
        </p:xfrm>
        <a:graphic>
          <a:graphicData uri="http://schemas.openxmlformats.org/drawingml/2006/table">
            <a:tbl>
              <a:tblPr firstRow="1" bandRow="1">
                <a:tableStyleId>{5940675A-B579-460E-94D1-54222C63F5DA}</a:tableStyleId>
              </a:tblPr>
              <a:tblGrid>
                <a:gridCol w="5666740"/>
                <a:gridCol w="5671820"/>
              </a:tblGrid>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分析类</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AddressController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“设计类”AddressController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AdminController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“设计类”AdminController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CartController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“设计类”CartController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ChangeUserInfoController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“设计类”ChangeUserInfoController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FileController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“设计类”FileController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LoginController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“设计类”LoginController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MessageController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“设计类”MessageController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OrderController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“设计类”OrderController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ProductController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“设计类”ProductController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RegisterController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“设计类”RegisterController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195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ShowProductController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“设计类”ShowProductController</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7" name="文本框 6"/>
          <p:cNvSpPr txBox="1"/>
          <p:nvPr/>
        </p:nvSpPr>
        <p:spPr>
          <a:xfrm>
            <a:off x="3556000" y="4355147"/>
            <a:ext cx="5080000" cy="414020"/>
          </a:xfrm>
          <a:prstGeom prst="rect">
            <a:avLst/>
          </a:prstGeom>
          <a:noFill/>
          <a:ln w="9525">
            <a:noFill/>
          </a:ln>
        </p:spPr>
        <p:txBody>
          <a:bodyPr>
            <a:spAutoFit/>
          </a:bodyPr>
          <a:lstStyle/>
          <a:p>
            <a:pPr indent="0"/>
            <a:endParaRPr lang="en-US" sz="1050" b="0">
              <a:latin typeface="宋体" panose="02010600030101010101" pitchFamily="2" charset="-122"/>
              <a:ea typeface="宋体" panose="02010600030101010101" pitchFamily="2" charset="-122"/>
            </a:endParaRPr>
          </a:p>
          <a:p>
            <a:pPr indent="0"/>
            <a:r>
              <a:rPr lang="en-US" sz="1050" b="0">
                <a:latin typeface="宋体" panose="02010600030101010101" pitchFamily="2" charset="-122"/>
                <a:ea typeface="宋体" panose="02010600030101010101" pitchFamily="2" charset="-122"/>
              </a:rPr>
              <a:t> </a:t>
            </a:r>
            <a:endParaRPr lang="zh-CN" altLang="en-US"/>
          </a:p>
        </p:txBody>
      </p:sp>
      <p:sp>
        <p:nvSpPr>
          <p:cNvPr id="8" name="文本框 7"/>
          <p:cNvSpPr txBox="1"/>
          <p:nvPr/>
        </p:nvSpPr>
        <p:spPr>
          <a:xfrm>
            <a:off x="1014095" y="1096645"/>
            <a:ext cx="6356985" cy="829945"/>
          </a:xfrm>
          <a:prstGeom prst="rect">
            <a:avLst/>
          </a:prstGeom>
          <a:noFill/>
        </p:spPr>
        <p:txBody>
          <a:bodyPr wrap="square" rtlCol="0">
            <a:spAutoFit/>
          </a:bodyPr>
          <a:lstStyle/>
          <a:p>
            <a:r>
              <a:rPr lang="zh-CN" altLang="en-US" sz="2400"/>
              <a:t>识别设计类</a:t>
            </a:r>
          </a:p>
          <a:p>
            <a:r>
              <a:rPr lang="zh-CN" altLang="en-US" sz="2400"/>
              <a:t>（1）将边界类映射的设计类：</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54405" y="1156335"/>
            <a:ext cx="4342130" cy="460375"/>
          </a:xfrm>
          <a:prstGeom prst="rect">
            <a:avLst/>
          </a:prstGeom>
          <a:noFill/>
        </p:spPr>
        <p:txBody>
          <a:bodyPr wrap="square" rtlCol="0">
            <a:spAutoFit/>
          </a:bodyPr>
          <a:lstStyle/>
          <a:p>
            <a:r>
              <a:rPr lang="zh-CN" altLang="en-US" sz="2400"/>
              <a:t>（2）将控制类映射的设计类：</a:t>
            </a:r>
          </a:p>
        </p:txBody>
      </p:sp>
      <p:graphicFrame>
        <p:nvGraphicFramePr>
          <p:cNvPr id="3" name="表格 2"/>
          <p:cNvGraphicFramePr/>
          <p:nvPr/>
        </p:nvGraphicFramePr>
        <p:xfrm>
          <a:off x="456565" y="1769745"/>
          <a:ext cx="11279505" cy="4177030"/>
        </p:xfrm>
        <a:graphic>
          <a:graphicData uri="http://schemas.openxmlformats.org/drawingml/2006/table">
            <a:tbl>
              <a:tblPr firstRow="1" bandRow="1">
                <a:tableStyleId>{5940675A-B579-460E-94D1-54222C63F5DA}</a:tableStyleId>
              </a:tblPr>
              <a:tblGrid>
                <a:gridCol w="5638165"/>
                <a:gridCol w="5641340"/>
              </a:tblGrid>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分析类</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AddressService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“设计类”AddressService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CartService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“设计类”CartService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CategoryService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“设计类”CategoryService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ChangeUserInfoService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“设计类”ChangeUserInfoService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CommenService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“设计类”CommenService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CustomUserDetailsService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“设计类”CustomUserDetailsService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FileService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“设计类”FileService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ManagerService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“设计类”ManagerService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MessageService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“设计类”MessageService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OrderService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“设计类”OrderService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ProductService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“设计类”ProductService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310">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RegisterService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“设计类”RegisterService</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160429"/>
</p:tagLst>
</file>

<file path=ppt/tags/tag1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9"/>
  <p:tag name="KSO_WM_UNIT_TYPE" val="q_h_f"/>
  <p:tag name="KSO_WM_UNIT_INDEX" val="1_2_1"/>
  <p:tag name="KSO_WM_UNIT_ID" val="custom160429_22*q_h_f*1_2_1"/>
  <p:tag name="KSO_WM_UNIT_CLEAR" val="1"/>
  <p:tag name="KSO_WM_UNIT_LAYERLEVEL" val="1_1_1"/>
  <p:tag name="KSO_WM_UNIT_VALUE" val="32"/>
  <p:tag name="KSO_WM_UNIT_HIGHLIGHT" val="0"/>
  <p:tag name="KSO_WM_UNIT_COMPATIBLE" val="0"/>
  <p:tag name="KSO_WM_UNIT_PRESET_TEXT_INDEX" val="4"/>
  <p:tag name="KSO_WM_UNIT_PRESET_TEXT_LEN" val="57"/>
  <p:tag name="KSO_WM_DIAGRAM_GROUP_CODE" val="q1-1"/>
  <p:tag name="KSO_WM_UNIT_TEXT_FILL_FORE_SCHEMECOLOR_INDEX" val="13"/>
  <p:tag name="KSO_WM_UNIT_TEXT_FILL_TYPE" val="1"/>
  <p:tag name="KSO_WM_UNIT_USESOURCEFORMAT_APPLY" val="1"/>
</p:tagLst>
</file>

<file path=ppt/tags/tag1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9"/>
  <p:tag name="KSO_WM_UNIT_TYPE" val="q_h_f"/>
  <p:tag name="KSO_WM_UNIT_INDEX" val="1_1_1"/>
  <p:tag name="KSO_WM_UNIT_ID" val="custom160429_22*q_h_f*1_1_1"/>
  <p:tag name="KSO_WM_UNIT_CLEAR" val="1"/>
  <p:tag name="KSO_WM_UNIT_LAYERLEVEL" val="1_1_1"/>
  <p:tag name="KSO_WM_UNIT_VALUE" val="32"/>
  <p:tag name="KSO_WM_UNIT_HIGHLIGHT" val="0"/>
  <p:tag name="KSO_WM_UNIT_COMPATIBLE" val="0"/>
  <p:tag name="KSO_WM_UNIT_PRESET_TEXT_INDEX" val="4"/>
  <p:tag name="KSO_WM_UNIT_PRESET_TEXT_LEN" val="57"/>
  <p:tag name="KSO_WM_DIAGRAM_GROUP_CODE" val="q1-1"/>
  <p:tag name="KSO_WM_UNIT_TEXT_FILL_FORE_SCHEMECOLOR_INDEX" val="13"/>
  <p:tag name="KSO_WM_UNIT_TEXT_FILL_TYPE" val="1"/>
  <p:tag name="KSO_WM_UNIT_USESOURCEFORMAT_APPLY" val="1"/>
</p:tagLst>
</file>

<file path=ppt/tags/tag1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9"/>
  <p:tag name="KSO_WM_UNIT_TYPE" val="a"/>
  <p:tag name="KSO_WM_UNIT_INDEX" val="1"/>
  <p:tag name="KSO_WM_UNIT_ID" val="custom160429_22*a*1"/>
  <p:tag name="KSO_WM_UNIT_CLEAR" val="1"/>
  <p:tag name="KSO_WM_UNIT_LAYERLEVEL" val="1"/>
  <p:tag name="KSO_WM_UNIT_VALUE" val="33"/>
  <p:tag name="KSO_WM_UNIT_ISCONTENTSTITLE" val="0"/>
  <p:tag name="KSO_WM_UNIT_HIGHLIGHT" val="0"/>
  <p:tag name="KSO_WM_UNIT_COMPATIBLE" val="0"/>
  <p:tag name="KSO_WM_UNIT_PRESET_TEXT_INDEX" val="3"/>
  <p:tag name="KSO_WM_UNIT_PRESET_TEXT_LEN" val="17"/>
</p:tagLst>
</file>

<file path=ppt/tags/tag13.xml><?xml version="1.0" encoding="utf-8"?>
<p:tagLst xmlns:a="http://schemas.openxmlformats.org/drawingml/2006/main" xmlns:r="http://schemas.openxmlformats.org/officeDocument/2006/relationships" xmlns:p="http://schemas.openxmlformats.org/presentationml/2006/main">
  <p:tag name="MH" val="20150410152701"/>
  <p:tag name="MH_LIBRARY" val="CONTENTS"/>
  <p:tag name="MH_AUTOCOLOR" val="TRUE"/>
  <p:tag name="MH_TYPE" val="CONTENTS"/>
  <p:tag name="KSO_WM_TEMPLATE_CATEGORY" val="custom"/>
  <p:tag name="KSO_WM_TEMPLATE_INDEX" val="160429"/>
  <p:tag name="KSO_WM_TAG_VERSION" val="1.0"/>
  <p:tag name="KSO_WM_SLIDE_ID" val="custom160429_8"/>
  <p:tag name="KSO_WM_SLIDE_INDEX" val="8"/>
  <p:tag name="KSO_WM_SLIDE_ITEM_CNT" val="3"/>
  <p:tag name="KSO_WM_SLIDE_LAYOUT" val="a_l"/>
  <p:tag name="KSO_WM_SLIDE_LAYOUT_CNT" val="1_1"/>
  <p:tag name="KSO_WM_SLIDE_TYPE" val="contents"/>
  <p:tag name="KSO_WM_BEAUTIFY_FLAG" val="#wm#"/>
  <p:tag name="KSO_WM_DIAGRAM_GROUP_CODE" val="l1-1"/>
</p:tagLst>
</file>

<file path=ppt/tags/tag1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9"/>
  <p:tag name="MH" val="20150410152701"/>
  <p:tag name="MH_LIBRARY" val="CONTENTS"/>
  <p:tag name="MH_TYPE" val="OTHERS"/>
  <p:tag name="KSO_WM_UNIT_TYPE" val="a"/>
  <p:tag name="KSO_WM_UNIT_INDEX" val="1"/>
  <p:tag name="KSO_WM_UNIT_ID" val="custom160429_8*a*1"/>
  <p:tag name="KSO_WM_UNIT_CLEAR" val="1"/>
  <p:tag name="KSO_WM_UNIT_LAYERLEVEL" val="1"/>
  <p:tag name="KSO_WM_UNIT_VALUE" val="3"/>
  <p:tag name="KSO_WM_UNIT_ISCONTENTSTITLE" val="1"/>
  <p:tag name="KSO_WM_UNIT_HIGHLIGHT" val="0"/>
  <p:tag name="KSO_WM_UNIT_COMPATIBLE" val="0"/>
  <p:tag name="KSO_WM_UNIT_PRESET_TEXT" val="目录"/>
</p:tagLst>
</file>

<file path=ppt/tags/tag1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9"/>
  <p:tag name="MH" val="20150410152701"/>
  <p:tag name="MH_LIBRARY" val="CONTENTS"/>
  <p:tag name="MH_TYPE" val="NUMBER"/>
  <p:tag name="MH_ORDER" val="3"/>
  <p:tag name="KSO_WM_UNIT_TYPE" val="l_i"/>
  <p:tag name="KSO_WM_UNIT_INDEX" val="1_3"/>
  <p:tag name="KSO_WM_UNIT_ID" val="custom160429_8*l_i*1_3"/>
  <p:tag name="KSO_WM_UNIT_CLEAR" val="1"/>
  <p:tag name="KSO_WM_UNIT_LAYERLEVEL" val="1_1"/>
  <p:tag name="KSO_WM_DIAGRAM_GROUP_CODE" val="l1-1"/>
  <p:tag name="KSO_WM_UNIT_TEXT_FILL_FORE_SCHEMECOLOR_INDEX" val="9"/>
  <p:tag name="KSO_WM_UNIT_TEXT_FILL_TYPE" val="1"/>
  <p:tag name="KSO_WM_UNIT_USESOURCEFORMAT_APPLY" val="1"/>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160429"/>
</p:tagLst>
</file>

<file path=ppt/tags/tag2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29"/>
  <p:tag name="KSO_WM_TAG_VERSION" val="1.0"/>
  <p:tag name="KSO_WM_SLIDE_ID" val="custom160429_2"/>
  <p:tag name="KSO_WM_SLIDE_INDEX" val="2"/>
  <p:tag name="KSO_WM_SLIDE_ITEM_CNT" val="1"/>
  <p:tag name="KSO_WM_SLIDE_LAYOUT" val="a_f"/>
  <p:tag name="KSO_WM_SLIDE_LAYOUT_CNT" val="1_1"/>
  <p:tag name="KSO_WM_SLIDE_TYPE" val="text"/>
  <p:tag name="KSO_WM_BEAUTIFY_FLAG" val="#wm#"/>
  <p:tag name="KSO_WM_SLIDE_POSITION" val="66*79"/>
  <p:tag name="KSO_WM_SLIDE_SIZE" val="828*407"/>
</p:tagLst>
</file>

<file path=ppt/tags/tag2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9"/>
  <p:tag name="KSO_WM_UNIT_TYPE" val="a"/>
  <p:tag name="KSO_WM_UNIT_INDEX" val="1"/>
  <p:tag name="KSO_WM_UNIT_ID" val="custom160429_2*a*1"/>
  <p:tag name="KSO_WM_UNIT_CLEAR" val="1"/>
  <p:tag name="KSO_WM_UNIT_LAYERLEVEL" val="1"/>
  <p:tag name="KSO_WM_UNIT_VALUE" val="33"/>
  <p:tag name="KSO_WM_UNIT_ISCONTENTSTITLE" val="0"/>
  <p:tag name="KSO_WM_UNIT_HIGHLIGHT" val="0"/>
  <p:tag name="KSO_WM_UNIT_COMPATIBLE" val="0"/>
  <p:tag name="KSO_WM_UNIT_PRESET_TEXT_INDEX" val="3"/>
  <p:tag name="KSO_WM_UNIT_PRESET_TEXT_LEN" val="17"/>
</p:tagLst>
</file>

<file path=ppt/tags/tag22.xml><?xml version="1.0" encoding="utf-8"?>
<p:tagLst xmlns:a="http://schemas.openxmlformats.org/drawingml/2006/main" xmlns:r="http://schemas.openxmlformats.org/officeDocument/2006/relationships" xmlns:p="http://schemas.openxmlformats.org/presentationml/2006/main">
  <p:tag name="MH" val="20150410152701"/>
  <p:tag name="MH_LIBRARY" val="CONTENTS"/>
  <p:tag name="MH_AUTOCOLOR" val="TRUE"/>
  <p:tag name="MH_TYPE" val="CONTENTS"/>
  <p:tag name="KSO_WM_TEMPLATE_CATEGORY" val="custom"/>
  <p:tag name="KSO_WM_TEMPLATE_INDEX" val="160429"/>
  <p:tag name="KSO_WM_TAG_VERSION" val="1.0"/>
  <p:tag name="KSO_WM_SLIDE_ID" val="custom160429_6"/>
  <p:tag name="KSO_WM_SLIDE_INDEX" val="6"/>
  <p:tag name="KSO_WM_SLIDE_ITEM_CNT" val="1"/>
  <p:tag name="KSO_WM_SLIDE_LAYOUT" val="a_l"/>
  <p:tag name="KSO_WM_SLIDE_LAYOUT_CNT" val="1_1"/>
  <p:tag name="KSO_WM_SLIDE_TYPE" val="contents"/>
  <p:tag name="KSO_WM_BEAUTIFY_FLAG" val="#wm#"/>
  <p:tag name="KSO_WM_DIAGRAM_GROUP_CODE" val="l1-1"/>
</p:tagLst>
</file>

<file path=ppt/tags/tag23.xml><?xml version="1.0" encoding="utf-8"?>
<p:tagLst xmlns:a="http://schemas.openxmlformats.org/drawingml/2006/main" xmlns:r="http://schemas.openxmlformats.org/officeDocument/2006/relationships" xmlns:p="http://schemas.openxmlformats.org/presentationml/2006/main">
  <p:tag name="MH" val="20150410152701"/>
  <p:tag name="MH_LIBRARY" val="CONTENTS"/>
  <p:tag name="MH_AUTOCOLOR" val="TRUE"/>
  <p:tag name="MH_TYPE" val="CONTENTS"/>
  <p:tag name="KSO_WM_TEMPLATE_CATEGORY" val="custom"/>
  <p:tag name="KSO_WM_TEMPLATE_INDEX" val="160429"/>
  <p:tag name="KSO_WM_TAG_VERSION" val="1.0"/>
  <p:tag name="KSO_WM_SLIDE_ID" val="custom160429_6"/>
  <p:tag name="KSO_WM_SLIDE_INDEX" val="6"/>
  <p:tag name="KSO_WM_SLIDE_ITEM_CNT" val="1"/>
  <p:tag name="KSO_WM_SLIDE_LAYOUT" val="a_l"/>
  <p:tag name="KSO_WM_SLIDE_LAYOUT_CNT" val="1_1"/>
  <p:tag name="KSO_WM_SLIDE_TYPE" val="contents"/>
  <p:tag name="KSO_WM_BEAUTIFY_FLAG" val="#wm#"/>
  <p:tag name="KSO_WM_DIAGRAM_GROUP_CODE" val="l1-1"/>
</p:tagLst>
</file>

<file path=ppt/tags/tag24.xml><?xml version="1.0" encoding="utf-8"?>
<p:tagLst xmlns:a="http://schemas.openxmlformats.org/drawingml/2006/main" xmlns:r="http://schemas.openxmlformats.org/officeDocument/2006/relationships" xmlns:p="http://schemas.openxmlformats.org/presentationml/2006/main">
  <p:tag name="MH" val="20150410152701"/>
  <p:tag name="MH_LIBRARY" val="CONTENTS"/>
  <p:tag name="MH_AUTOCOLOR" val="TRUE"/>
  <p:tag name="MH_TYPE" val="CONTENTS"/>
  <p:tag name="KSO_WM_TEMPLATE_CATEGORY" val="custom"/>
  <p:tag name="KSO_WM_TEMPLATE_INDEX" val="160429"/>
  <p:tag name="KSO_WM_TAG_VERSION" val="1.0"/>
  <p:tag name="KSO_WM_SLIDE_ID" val="custom160429_6"/>
  <p:tag name="KSO_WM_SLIDE_INDEX" val="6"/>
  <p:tag name="KSO_WM_SLIDE_ITEM_CNT" val="1"/>
  <p:tag name="KSO_WM_SLIDE_LAYOUT" val="a_l"/>
  <p:tag name="KSO_WM_SLIDE_LAYOUT_CNT" val="1_1"/>
  <p:tag name="KSO_WM_SLIDE_TYPE" val="contents"/>
  <p:tag name="KSO_WM_BEAUTIFY_FLAG" val="#wm#"/>
  <p:tag name="KSO_WM_DIAGRAM_GROUP_CODE" val="l1-1"/>
</p:tagLst>
</file>

<file path=ppt/tags/tag25.xml><?xml version="1.0" encoding="utf-8"?>
<p:tagLst xmlns:a="http://schemas.openxmlformats.org/drawingml/2006/main" xmlns:r="http://schemas.openxmlformats.org/officeDocument/2006/relationships" xmlns:p="http://schemas.openxmlformats.org/presentationml/2006/main">
  <p:tag name="MH" val="20150410152701"/>
  <p:tag name="MH_LIBRARY" val="CONTENTS"/>
  <p:tag name="MH_AUTOCOLOR" val="TRUE"/>
  <p:tag name="MH_TYPE" val="CONTENTS"/>
  <p:tag name="KSO_WM_TEMPLATE_CATEGORY" val="custom"/>
  <p:tag name="KSO_WM_TEMPLATE_INDEX" val="160429"/>
  <p:tag name="KSO_WM_TAG_VERSION" val="1.0"/>
  <p:tag name="KSO_WM_SLIDE_ID" val="custom160429_6"/>
  <p:tag name="KSO_WM_SLIDE_INDEX" val="6"/>
  <p:tag name="KSO_WM_SLIDE_ITEM_CNT" val="1"/>
  <p:tag name="KSO_WM_SLIDE_LAYOUT" val="a_l"/>
  <p:tag name="KSO_WM_SLIDE_LAYOUT_CNT" val="1_1"/>
  <p:tag name="KSO_WM_SLIDE_TYPE" val="contents"/>
  <p:tag name="KSO_WM_BEAUTIFY_FLAG" val="#wm#"/>
  <p:tag name="KSO_WM_DIAGRAM_GROUP_CODE" val="l1-1"/>
</p:tagLst>
</file>

<file path=ppt/tags/tag26.xml><?xml version="1.0" encoding="utf-8"?>
<p:tagLst xmlns:a="http://schemas.openxmlformats.org/drawingml/2006/main" xmlns:r="http://schemas.openxmlformats.org/officeDocument/2006/relationships" xmlns:p="http://schemas.openxmlformats.org/presentationml/2006/main">
  <p:tag name="MH" val="20150410152701"/>
  <p:tag name="MH_LIBRARY" val="CONTENTS"/>
  <p:tag name="MH_AUTOCOLOR" val="TRUE"/>
  <p:tag name="MH_TYPE" val="CONTENTS"/>
  <p:tag name="KSO_WM_TEMPLATE_CATEGORY" val="custom"/>
  <p:tag name="KSO_WM_TEMPLATE_INDEX" val="160429"/>
  <p:tag name="KSO_WM_TAG_VERSION" val="1.0"/>
  <p:tag name="KSO_WM_SLIDE_ID" val="custom160429_6"/>
  <p:tag name="KSO_WM_SLIDE_INDEX" val="6"/>
  <p:tag name="KSO_WM_SLIDE_ITEM_CNT" val="1"/>
  <p:tag name="KSO_WM_SLIDE_LAYOUT" val="a_l"/>
  <p:tag name="KSO_WM_SLIDE_LAYOUT_CNT" val="1_1"/>
  <p:tag name="KSO_WM_SLIDE_TYPE" val="contents"/>
  <p:tag name="KSO_WM_BEAUTIFY_FLAG" val="#wm#"/>
  <p:tag name="KSO_WM_DIAGRAM_GROUP_CODE" val="l1-1"/>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28.xml><?xml version="1.0" encoding="utf-8"?>
<p:tagLst xmlns:a="http://schemas.openxmlformats.org/drawingml/2006/main" xmlns:r="http://schemas.openxmlformats.org/officeDocument/2006/relationships" xmlns:p="http://schemas.openxmlformats.org/presentationml/2006/main">
  <p:tag name="MH" val="20150410152701"/>
  <p:tag name="MH_LIBRARY" val="CONTENTS"/>
  <p:tag name="MH_AUTOCOLOR" val="TRUE"/>
  <p:tag name="MH_TYPE" val="CONTENTS"/>
  <p:tag name="KSO_WM_TEMPLATE_CATEGORY" val="custom"/>
  <p:tag name="KSO_WM_TEMPLATE_INDEX" val="160429"/>
  <p:tag name="KSO_WM_TAG_VERSION" val="1.0"/>
  <p:tag name="KSO_WM_SLIDE_ID" val="custom160429_6"/>
  <p:tag name="KSO_WM_SLIDE_INDEX" val="6"/>
  <p:tag name="KSO_WM_SLIDE_ITEM_CNT" val="1"/>
  <p:tag name="KSO_WM_SLIDE_LAYOUT" val="a_l"/>
  <p:tag name="KSO_WM_SLIDE_LAYOUT_CNT" val="1_1"/>
  <p:tag name="KSO_WM_SLIDE_TYPE" val="contents"/>
  <p:tag name="KSO_WM_BEAUTIFY_FLAG" val="#wm#"/>
  <p:tag name="KSO_WM_DIAGRAM_GROUP_CODE" val="l1-1"/>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3.xml><?xml version="1.0" encoding="utf-8"?>
<p:tagLst xmlns:a="http://schemas.openxmlformats.org/drawingml/2006/main" xmlns:r="http://schemas.openxmlformats.org/officeDocument/2006/relationships" xmlns:p="http://schemas.openxmlformats.org/presentationml/2006/main">
  <p:tag name="MH" val="20150410152701"/>
  <p:tag name="MH_LIBRARY" val="CONTENTS"/>
  <p:tag name="MH_TYPE" val="OTHERS"/>
  <p:tag name="MH_ORDER" val="NUMBER"/>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29"/>
  <p:tag name="KSO_WM_TAG_VERSION" val="1.0"/>
  <p:tag name="KSO_WM_SLIDE_ID" val="custom160429_1"/>
  <p:tag name="KSO_WM_SLIDE_INDEX" val="1"/>
  <p:tag name="KSO_WM_SLIDE_ITEM_CNT" val="2"/>
  <p:tag name="KSO_WM_SLIDE_LAYOUT" val="a_b"/>
  <p:tag name="KSO_WM_SLIDE_LAYOUT_CNT" val="1_1"/>
  <p:tag name="KSO_WM_SLIDE_TYPE" val="title"/>
  <p:tag name="KSO_WM_BEAUTIFY_FLAG" val="#wm#"/>
  <p:tag name="KSO_WM_TEMPLATE_THUMBS_INDEX" val="1、9、12、16、21、23、27、28"/>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160429"/>
</p:tagLst>
</file>

<file path=ppt/tags/tag4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29"/>
  <p:tag name="KSO_WM_TAG_VERSION" val="1.0"/>
  <p:tag name="KSO_WM_SLIDE_ID" val="custom160429_28"/>
  <p:tag name="KSO_WM_SLIDE_INDEX" val="28"/>
  <p:tag name="KSO_WM_SLIDE_ITEM_CNT" val="1"/>
  <p:tag name="KSO_WM_SLIDE_LAYOUT" val="a"/>
  <p:tag name="KSO_WM_SLIDE_LAYOUT_CNT" val="1"/>
  <p:tag name="KSO_WM_SLIDE_TYPE" val="endPage"/>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9"/>
  <p:tag name="KSO_WM_UNIT_TYPE" val="a"/>
  <p:tag name="KSO_WM_UNIT_INDEX" val="1"/>
  <p:tag name="KSO_WM_UNIT_ID" val="custom160429_28*a*1"/>
  <p:tag name="KSO_WM_UNIT_CLEAR" val="1"/>
  <p:tag name="KSO_WM_UNIT_LAYERLEVEL" val="1"/>
  <p:tag name="KSO_WM_UNIT_VALUE" val="18"/>
  <p:tag name="KSO_WM_UNIT_ISCONTENTSTITLE" val="0"/>
  <p:tag name="KSO_WM_UNIT_HIGHLIGHT" val="0"/>
  <p:tag name="KSO_WM_UNIT_COMPATIBLE" val="0"/>
  <p:tag name="KSO_WM_UNIT_PRESET_TEXT" val="THANKS"/>
</p:tagLst>
</file>

<file path=ppt/tags/tag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9"/>
  <p:tag name="KSO_WM_UNIT_TYPE" val="a"/>
  <p:tag name="KSO_WM_UNIT_INDEX" val="1"/>
  <p:tag name="KSO_WM_UNIT_ID" val="custom160429_1*a*1"/>
  <p:tag name="KSO_WM_UNIT_CLEAR" val="1"/>
  <p:tag name="KSO_WM_UNIT_LAYERLEVEL" val="1"/>
  <p:tag name="KSO_WM_UNIT_VALUE" val="60"/>
  <p:tag name="KSO_WM_UNIT_ISCONTENTSTITLE" val="0"/>
  <p:tag name="KSO_WM_UNIT_HIGHLIGHT" val="0"/>
  <p:tag name="KSO_WM_UNIT_COMPATIBLE" val="0"/>
  <p:tag name="KSO_WM_UNIT_PRESET_TEXT_INDEX" val="3"/>
  <p:tag name="KSO_WM_UNIT_PRESET_TEXT_LEN" val="17"/>
</p:tagLst>
</file>

<file path=ppt/tags/tag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9"/>
  <p:tag name="KSO_WM_UNIT_TYPE" val="b"/>
  <p:tag name="KSO_WM_UNIT_INDEX" val="1"/>
  <p:tag name="KSO_WM_UNIT_ID" val="custom160429_1*b*1"/>
  <p:tag name="KSO_WM_UNIT_CLEAR" val="1"/>
  <p:tag name="KSO_WM_UNIT_LAYERLEVEL" val="1"/>
  <p:tag name="KSO_WM_UNIT_VALUE" val="93"/>
  <p:tag name="KSO_WM_UNIT_ISCONTENTSTITLE" val="0"/>
  <p:tag name="KSO_WM_UNIT_HIGHLIGHT" val="0"/>
  <p:tag name="KSO_WM_UNIT_COMPATIBLE" val="0"/>
  <p:tag name="KSO_WM_UNIT_PRESET_TEXT_INDEX" val="3"/>
  <p:tag name="KSO_WM_UNIT_PRESET_TEXT_LEN" val="17"/>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160429"/>
  <p:tag name="KSO_WM_TAG_VERSION" val="1.0"/>
  <p:tag name="KSO_WM_SLIDE_ID" val="custom160429_22"/>
  <p:tag name="KSO_WM_SLIDE_INDEX" val="22"/>
  <p:tag name="KSO_WM_SLIDE_ITEM_CNT" val="2"/>
  <p:tag name="KSO_WM_SLIDE_LAYOUT" val="a_q"/>
  <p:tag name="KSO_WM_SLIDE_LAYOUT_CNT" val="1_1"/>
  <p:tag name="KSO_WM_SLIDE_TYPE" val="text"/>
  <p:tag name="KSO_WM_BEAUTIFY_FLAG" val="#wm#"/>
  <p:tag name="KSO_WM_SLIDE_POSITION" val="193*178"/>
  <p:tag name="KSO_WM_SLIDE_SIZE" val="575*233"/>
  <p:tag name="KSO_WM_DIAGRAM_GROUP_CODE" val="q1-1"/>
</p:tagLst>
</file>

<file path=ppt/tags/tag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9"/>
  <p:tag name="KSO_WM_UNIT_TYPE" val="q_i"/>
  <p:tag name="KSO_WM_UNIT_INDEX" val="1_1"/>
  <p:tag name="KSO_WM_UNIT_ID" val="custom160429_22*q_i*1_1"/>
  <p:tag name="KSO_WM_UNIT_CLEAR" val="1"/>
  <p:tag name="KSO_WM_UNIT_LAYERLEVEL" val="1_1"/>
  <p:tag name="KSO_WM_DIAGRAM_GROUP_CODE" val="q1-1"/>
  <p:tag name="KSO_WM_UNIT_FILL_FORE_SCHEMECOLOR_INDEX" val="9"/>
  <p:tag name="KSO_WM_UNIT_FILL_TYPE" val="1"/>
  <p:tag name="KSO_WM_UNIT_TEXT_FILL_FORE_SCHEMECOLOR_INDEX" val="14"/>
  <p:tag name="KSO_WM_UNIT_TEXT_FILL_TYPE" val="1"/>
  <p:tag name="KSO_WM_UNIT_USESOURCEFORMAT_APPLY" val="1"/>
</p:tagLst>
</file>

<file path=ppt/tags/tag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429"/>
  <p:tag name="KSO_WM_UNIT_TYPE" val="q_i"/>
  <p:tag name="KSO_WM_UNIT_INDEX" val="1_2"/>
  <p:tag name="KSO_WM_UNIT_ID" val="custom160429_22*q_i*1_2"/>
  <p:tag name="KSO_WM_UNIT_CLEAR" val="1"/>
  <p:tag name="KSO_WM_UNIT_LAYERLEVEL" val="1_1"/>
  <p:tag name="KSO_WM_DIAGRAM_GROUP_CODE" val="q1-1"/>
  <p:tag name="KSO_WM_UNIT_FILL_FORE_SCHEMECOLOR_INDEX" val="9"/>
  <p:tag name="KSO_WM_UNIT_FILL_TYPE" val="1"/>
  <p:tag name="KSO_WM_UNIT_USESOURCEFORMAT_APPLY" val="1"/>
</p:tagLst>
</file>

<file path=ppt/theme/theme1.xml><?xml version="1.0" encoding="utf-8"?>
<a:theme xmlns:a="http://schemas.openxmlformats.org/drawingml/2006/main" name="A000120140530A99PPBG">
  <a:themeElements>
    <a:clrScheme name="vbnf">
      <a:dk1>
        <a:srgbClr val="3D3F41"/>
      </a:dk1>
      <a:lt1>
        <a:srgbClr val="FFFFFF"/>
      </a:lt1>
      <a:dk2>
        <a:srgbClr val="454749"/>
      </a:dk2>
      <a:lt2>
        <a:srgbClr val="EAF5FC"/>
      </a:lt2>
      <a:accent1>
        <a:srgbClr val="64606D"/>
      </a:accent1>
      <a:accent2>
        <a:srgbClr val="B99179"/>
      </a:accent2>
      <a:accent3>
        <a:srgbClr val="9994A6"/>
      </a:accent3>
      <a:accent4>
        <a:srgbClr val="CDB7CD"/>
      </a:accent4>
      <a:accent5>
        <a:srgbClr val="B9D9E7"/>
      </a:accent5>
      <a:accent6>
        <a:srgbClr val="FFC000"/>
      </a:accent6>
      <a:hlink>
        <a:srgbClr val="00B0F0"/>
      </a:hlink>
      <a:folHlink>
        <a:srgbClr val="AFB2B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TotalTime>
  <Words>1450</Words>
  <Application>Microsoft Office PowerPoint</Application>
  <PresentationFormat>自定义</PresentationFormat>
  <Paragraphs>280</Paragraphs>
  <Slides>34</Slides>
  <Notes>11</Notes>
  <HiddenSlides>0</HiddenSlides>
  <MMClips>0</MMClips>
  <ScaleCrop>false</ScaleCrop>
  <HeadingPairs>
    <vt:vector size="4" baseType="variant">
      <vt:variant>
        <vt:lpstr>主题</vt:lpstr>
      </vt:variant>
      <vt:variant>
        <vt:i4>1</vt:i4>
      </vt:variant>
      <vt:variant>
        <vt:lpstr>幻灯片标题</vt:lpstr>
      </vt:variant>
      <vt:variant>
        <vt:i4>34</vt:i4>
      </vt:variant>
    </vt:vector>
  </HeadingPairs>
  <TitlesOfParts>
    <vt:vector size="35" baseType="lpstr">
      <vt:lpstr>A000120140530A99PPBG</vt:lpstr>
      <vt:lpstr>基于SpringBoot的在线购物商城</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页面展示：1)用户登录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总结</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Summer</dc:creator>
  <cp:lastModifiedBy>微软用户</cp:lastModifiedBy>
  <cp:revision>11</cp:revision>
  <dcterms:created xsi:type="dcterms:W3CDTF">2017-07-04T10:20:00Z</dcterms:created>
  <dcterms:modified xsi:type="dcterms:W3CDTF">2019-01-09T03:01:41Z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2052-11.1.0.7849</vt:lpwstr>
  </property>
</Properties>
</file>

<file path=docProps/thumbnail.jpeg>
</file>